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8"/>
  </p:notesMasterIdLst>
  <p:handoutMasterIdLst>
    <p:handoutMasterId r:id="rId69"/>
  </p:handoutMasterIdLst>
  <p:sldIdLst>
    <p:sldId id="256" r:id="rId2"/>
    <p:sldId id="506" r:id="rId3"/>
    <p:sldId id="507" r:id="rId4"/>
    <p:sldId id="279" r:id="rId5"/>
    <p:sldId id="818" r:id="rId6"/>
    <p:sldId id="486" r:id="rId7"/>
    <p:sldId id="483" r:id="rId8"/>
    <p:sldId id="485" r:id="rId9"/>
    <p:sldId id="487" r:id="rId10"/>
    <p:sldId id="488" r:id="rId11"/>
    <p:sldId id="508" r:id="rId12"/>
    <p:sldId id="509" r:id="rId13"/>
    <p:sldId id="820" r:id="rId14"/>
    <p:sldId id="490" r:id="rId15"/>
    <p:sldId id="491" r:id="rId16"/>
    <p:sldId id="510" r:id="rId17"/>
    <p:sldId id="819" r:id="rId18"/>
    <p:sldId id="802" r:id="rId19"/>
    <p:sldId id="821" r:id="rId20"/>
    <p:sldId id="822" r:id="rId21"/>
    <p:sldId id="492" r:id="rId22"/>
    <p:sldId id="823" r:id="rId23"/>
    <p:sldId id="285" r:id="rId24"/>
    <p:sldId id="286" r:id="rId25"/>
    <p:sldId id="292" r:id="rId26"/>
    <p:sldId id="297" r:id="rId27"/>
    <p:sldId id="497" r:id="rId28"/>
    <p:sldId id="803" r:id="rId29"/>
    <p:sldId id="498" r:id="rId30"/>
    <p:sldId id="499" r:id="rId31"/>
    <p:sldId id="500" r:id="rId32"/>
    <p:sldId id="804" r:id="rId33"/>
    <p:sldId id="824" r:id="rId34"/>
    <p:sldId id="825" r:id="rId35"/>
    <p:sldId id="826" r:id="rId36"/>
    <p:sldId id="827" r:id="rId37"/>
    <p:sldId id="828" r:id="rId38"/>
    <p:sldId id="829" r:id="rId39"/>
    <p:sldId id="830" r:id="rId40"/>
    <p:sldId id="831" r:id="rId41"/>
    <p:sldId id="832" r:id="rId42"/>
    <p:sldId id="4143" r:id="rId43"/>
    <p:sldId id="4144" r:id="rId44"/>
    <p:sldId id="4145" r:id="rId45"/>
    <p:sldId id="4137" r:id="rId46"/>
    <p:sldId id="4138" r:id="rId47"/>
    <p:sldId id="4139" r:id="rId48"/>
    <p:sldId id="4140" r:id="rId49"/>
    <p:sldId id="4142" r:id="rId50"/>
    <p:sldId id="4146" r:id="rId51"/>
    <p:sldId id="4147" r:id="rId52"/>
    <p:sldId id="501" r:id="rId53"/>
    <p:sldId id="504" r:id="rId54"/>
    <p:sldId id="505" r:id="rId55"/>
    <p:sldId id="816" r:id="rId56"/>
    <p:sldId id="805" r:id="rId57"/>
    <p:sldId id="812" r:id="rId58"/>
    <p:sldId id="806" r:id="rId59"/>
    <p:sldId id="813" r:id="rId60"/>
    <p:sldId id="807" r:id="rId61"/>
    <p:sldId id="4148" r:id="rId62"/>
    <p:sldId id="814" r:id="rId63"/>
    <p:sldId id="808" r:id="rId64"/>
    <p:sldId id="815" r:id="rId65"/>
    <p:sldId id="809" r:id="rId66"/>
    <p:sldId id="817" r:id="rId6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8] [3] [2] [2] [5] [2] [11] [2] [5]"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0" autoAdjust="0"/>
    <p:restoredTop sz="93914" autoAdjust="0"/>
  </p:normalViewPr>
  <p:slideViewPr>
    <p:cSldViewPr snapToGrid="0">
      <p:cViewPr>
        <p:scale>
          <a:sx n="111" d="100"/>
          <a:sy n="111" d="100"/>
        </p:scale>
        <p:origin x="624" y="280"/>
      </p:cViewPr>
      <p:guideLst>
        <p:guide orient="horz" pos="2160"/>
        <p:guide pos="2880"/>
      </p:guideLst>
    </p:cSldViewPr>
  </p:slideViewPr>
  <p:notesTextViewPr>
    <p:cViewPr>
      <p:scale>
        <a:sx n="90" d="100"/>
        <a:sy n="90" d="100"/>
      </p:scale>
      <p:origin x="0" y="0"/>
    </p:cViewPr>
  </p:notesTextViewPr>
  <p:sorterViewPr>
    <p:cViewPr>
      <p:scale>
        <a:sx n="66" d="100"/>
        <a:sy n="66" d="100"/>
      </p:scale>
      <p:origin x="0" y="2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5179484"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sz="1200">
                <a:latin typeface="Arial" charset="0"/>
              </a:defRPr>
            </a:lvl1pPr>
          </a:lstStyle>
          <a:p>
            <a:pPr>
              <a:defRPr/>
            </a:pPr>
            <a:endParaRPr lang="en-US"/>
          </a:p>
        </p:txBody>
      </p:sp>
      <p:sp>
        <p:nvSpPr>
          <p:cNvPr id="61444" name="Rectangle 4"/>
          <p:cNvSpPr>
            <a:spLocks noGrp="1" noChangeArrowheads="1"/>
          </p:cNvSpPr>
          <p:nvPr>
            <p:ph type="ftr" sz="quarter" idx="2"/>
          </p:nvPr>
        </p:nvSpPr>
        <p:spPr bwMode="auto">
          <a:xfrm>
            <a:off x="0"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5179484"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sz="1200">
                <a:latin typeface="Arial" charset="0"/>
              </a:defRPr>
            </a:lvl1pPr>
          </a:lstStyle>
          <a:p>
            <a:pPr>
              <a:defRPr/>
            </a:pPr>
            <a:fld id="{4D6144D4-DB38-A94A-B4D3-111C6070766F}" type="slidenum">
              <a:rPr lang="en-US"/>
              <a:pPr>
                <a:defRPr/>
              </a:pPr>
              <a:t>‹#›</a:t>
            </a:fld>
            <a:endParaRPr lang="en-US"/>
          </a:p>
        </p:txBody>
      </p:sp>
    </p:spTree>
    <p:extLst>
      <p:ext uri="{BB962C8B-B14F-4D97-AF65-F5344CB8AC3E}">
        <p14:creationId xmlns:p14="http://schemas.microsoft.com/office/powerpoint/2010/main" val="926698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charset="0"/>
              </a:defRPr>
            </a:lvl1pPr>
          </a:lstStyle>
          <a:p>
            <a:pPr>
              <a:defRPr/>
            </a:pPr>
            <a:endParaRPr lang="en-US"/>
          </a:p>
        </p:txBody>
      </p:sp>
      <p:sp>
        <p:nvSpPr>
          <p:cNvPr id="3891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charset="0"/>
              </a:defRPr>
            </a:lvl1pPr>
          </a:lstStyle>
          <a:p>
            <a:pPr>
              <a:defRPr/>
            </a:pPr>
            <a:fld id="{D5223F8D-2618-1D4F-991D-3D85D6F73DE8}" type="slidenum">
              <a:rPr lang="en-US"/>
              <a:pPr>
                <a:defRPr/>
              </a:pPr>
              <a:t>‹#›</a:t>
            </a:fld>
            <a:endParaRPr lang="en-US"/>
          </a:p>
        </p:txBody>
      </p:sp>
    </p:spTree>
    <p:extLst>
      <p:ext uri="{BB962C8B-B14F-4D97-AF65-F5344CB8AC3E}">
        <p14:creationId xmlns:p14="http://schemas.microsoft.com/office/powerpoint/2010/main" val="34125330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urworldindata.org/trade-and-globaliz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read.oecd-ilibrary.org/view/?ref=1129_1129345-casormobh7&amp;title=International-trade-during-the-COVID-19-pandemi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ead.oecd-ilibrary.org/view/?ref=1129_1129345-casormobh7&amp;title=International-trade-during-the-COVID-19-pandemic"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graphics.reuters.com/UKRAINE-CRISIS/SANCTIONS/byvrjenzmv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raphics.reuters.com/UKRAINE-CRISIS/SANCTIONS/byvrjenzmv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iie.com/blogs/realtime-economic-issues-watch/russias-war-ukraine-sanctions-timelin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World in Data</a:t>
            </a:r>
          </a:p>
          <a:p>
            <a:r>
              <a:rPr lang="en-US" dirty="0">
                <a:hlinkClick r:id="rId3"/>
              </a:rPr>
              <a:t>https://ourworldindata.org/trade-and-globalization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a:t>
            </a:fld>
            <a:endParaRPr lang="en-US"/>
          </a:p>
        </p:txBody>
      </p:sp>
    </p:spTree>
    <p:extLst>
      <p:ext uri="{BB962C8B-B14F-4D97-AF65-F5344CB8AC3E}">
        <p14:creationId xmlns:p14="http://schemas.microsoft.com/office/powerpoint/2010/main" val="4011690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Coronavirus Disease (COVIC-19) Dashboard </a:t>
            </a:r>
          </a:p>
          <a:p>
            <a:r>
              <a:rPr lang="en-US" dirty="0"/>
              <a:t>https://covid19.who.int/?</a:t>
            </a:r>
            <a:r>
              <a:rPr lang="en-US" dirty="0" err="1"/>
              <a:t>gclid</a:t>
            </a:r>
            <a:r>
              <a:rPr lang="en-US" dirty="0"/>
              <a:t>=CjwKCAiAuoqABhAsEiwAdSkVVNd67qw_hEb4v9v3UxACJd_csZMJl8Yc5UjaAIYt53KJWSQiXZPlRxoCm0kQAvD_BwE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238081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21</a:t>
            </a:fld>
            <a:endParaRPr lang="en-US"/>
          </a:p>
        </p:txBody>
      </p:sp>
    </p:spTree>
    <p:extLst>
      <p:ext uri="{BB962C8B-B14F-4D97-AF65-F5344CB8AC3E}">
        <p14:creationId xmlns:p14="http://schemas.microsoft.com/office/powerpoint/2010/main" val="2743508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22</a:t>
            </a:fld>
            <a:endParaRPr lang="en-US"/>
          </a:p>
        </p:txBody>
      </p:sp>
    </p:spTree>
    <p:extLst>
      <p:ext uri="{BB962C8B-B14F-4D97-AF65-F5344CB8AC3E}">
        <p14:creationId xmlns:p14="http://schemas.microsoft.com/office/powerpoint/2010/main" val="2121662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Hannon, Paul, "Global Trade Roars Back From Depths of Covid-19 Pandemic", </a:t>
            </a:r>
            <a:r>
              <a:rPr lang="en-US" i="1" dirty="0"/>
              <a:t>Wall Street Journal,</a:t>
            </a:r>
            <a:r>
              <a:rPr lang="en-US" dirty="0"/>
              <a:t>, February 25, 2021.</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23</a:t>
            </a:fld>
            <a:endParaRPr lang="en-US"/>
          </a:p>
        </p:txBody>
      </p:sp>
    </p:spTree>
    <p:extLst>
      <p:ext uri="{BB962C8B-B14F-4D97-AF65-F5344CB8AC3E}">
        <p14:creationId xmlns:p14="http://schemas.microsoft.com/office/powerpoint/2010/main" val="1028544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UNCTAD, “</a:t>
            </a:r>
            <a:r>
              <a:rPr lang="en-US" sz="1200" b="0" i="0" kern="1200" dirty="0">
                <a:solidFill>
                  <a:schemeClr val="tx1"/>
                </a:solidFill>
                <a:effectLst/>
                <a:latin typeface="Arial" charset="0"/>
                <a:ea typeface="ＭＳ Ｐゴシック" charset="-128"/>
                <a:cs typeface="ＭＳ Ｐゴシック" charset="-128"/>
              </a:rPr>
              <a:t>Global trade hits record high of $28.5 trillion in 2021, but likely to be subdued in 2022,” 17 February 2022.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unctad.org</a:t>
            </a:r>
            <a:r>
              <a:rPr lang="en-US" sz="1200" b="0" i="0" kern="1200" dirty="0">
                <a:solidFill>
                  <a:schemeClr val="tx1"/>
                </a:solidFill>
                <a:effectLst/>
                <a:latin typeface="Arial" charset="0"/>
                <a:ea typeface="ＭＳ Ｐゴシック" charset="-128"/>
                <a:cs typeface="ＭＳ Ｐゴシック" charset="-128"/>
              </a:rPr>
              <a:t>/news/global-trade-hits-record-high-285-trillion-2021-likely-be-subdued-2022</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24</a:t>
            </a:fld>
            <a:endParaRPr lang="en-US"/>
          </a:p>
        </p:txBody>
      </p:sp>
    </p:spTree>
    <p:extLst>
      <p:ext uri="{BB962C8B-B14F-4D97-AF65-F5344CB8AC3E}">
        <p14:creationId xmlns:p14="http://schemas.microsoft.com/office/powerpoint/2010/main" val="371671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OECD, “International trade during the COVID-19 pandemic: Big shifts and uncertainty,” March 20, 2022.  [13p].</a:t>
            </a:r>
            <a:r>
              <a:rPr lang="en-US" sz="1200" b="1" kern="1200" dirty="0">
                <a:solidFill>
                  <a:schemeClr val="tx1"/>
                </a:solidFill>
                <a:effectLst/>
                <a:latin typeface="Arial" charset="0"/>
                <a:ea typeface="ＭＳ Ｐゴシック" charset="-128"/>
                <a:cs typeface="ＭＳ Ｐゴシック" charset="-128"/>
              </a:rPr>
              <a:t> </a:t>
            </a:r>
            <a:r>
              <a:rPr lang="en-US" sz="1200" u="sng" kern="1200" dirty="0">
                <a:solidFill>
                  <a:schemeClr val="tx1"/>
                </a:solidFill>
                <a:effectLst/>
                <a:latin typeface="Arial" charset="0"/>
                <a:ea typeface="ＭＳ Ｐゴシック" charset="-128"/>
                <a:cs typeface="ＭＳ Ｐゴシック" charset="-128"/>
                <a:hlinkClick r:id="rId3"/>
              </a:rPr>
              <a:t>https://read.oecd-ilibrary.org/view/?ref=1129_1129345-casormobh7&amp;title=International-trade-during-the-COVID-19-pandemic</a:t>
            </a:r>
            <a:endParaRPr lang="en-US"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25</a:t>
            </a:fld>
            <a:endParaRPr lang="en-US"/>
          </a:p>
        </p:txBody>
      </p:sp>
    </p:spTree>
    <p:extLst>
      <p:ext uri="{BB962C8B-B14F-4D97-AF65-F5344CB8AC3E}">
        <p14:creationId xmlns:p14="http://schemas.microsoft.com/office/powerpoint/2010/main" val="112334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OECD, “International trade during the COVID-19 pandemic: Big shifts and uncertainty,” March 20, 2022.  [13p].</a:t>
            </a:r>
            <a:r>
              <a:rPr lang="en-US" sz="1200" b="1" kern="1200" dirty="0">
                <a:solidFill>
                  <a:schemeClr val="tx1"/>
                </a:solidFill>
                <a:effectLst/>
                <a:latin typeface="Arial" charset="0"/>
                <a:ea typeface="ＭＳ Ｐゴシック" charset="-128"/>
                <a:cs typeface="ＭＳ Ｐゴシック" charset="-128"/>
              </a:rPr>
              <a:t> </a:t>
            </a:r>
            <a:r>
              <a:rPr lang="en-US" sz="1200" u="sng" kern="1200" dirty="0">
                <a:solidFill>
                  <a:schemeClr val="tx1"/>
                </a:solidFill>
                <a:effectLst/>
                <a:latin typeface="Arial" charset="0"/>
                <a:ea typeface="ＭＳ Ｐゴシック" charset="-128"/>
                <a:cs typeface="ＭＳ Ｐゴシック" charset="-128"/>
                <a:hlinkClick r:id="rId3"/>
              </a:rPr>
              <a:t>https://read.oecd-ilibrary.org/view/?ref=1129_1129345-casormobh7&amp;title=International-trade-during-the-COVID-19-pandemic</a:t>
            </a:r>
            <a:endParaRPr lang="en-US"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26</a:t>
            </a:fld>
            <a:endParaRPr lang="en-US"/>
          </a:p>
        </p:txBody>
      </p:sp>
    </p:spTree>
    <p:extLst>
      <p:ext uri="{BB962C8B-B14F-4D97-AF65-F5344CB8AC3E}">
        <p14:creationId xmlns:p14="http://schemas.microsoft.com/office/powerpoint/2010/main" val="482043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27</a:t>
            </a:fld>
            <a:endParaRPr lang="en-US"/>
          </a:p>
        </p:txBody>
      </p:sp>
    </p:spTree>
    <p:extLst>
      <p:ext uri="{BB962C8B-B14F-4D97-AF65-F5344CB8AC3E}">
        <p14:creationId xmlns:p14="http://schemas.microsoft.com/office/powerpoint/2010/main" val="2362758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Arial" charset="0"/>
                <a:ea typeface="ＭＳ Ｐゴシック" charset="-128"/>
                <a:cs typeface="ＭＳ Ｐゴシック" charset="-128"/>
              </a:rPr>
              <a:t>Evenett</a:t>
            </a:r>
            <a:r>
              <a:rPr lang="en-US" sz="1200" kern="1200" dirty="0">
                <a:solidFill>
                  <a:schemeClr val="tx1"/>
                </a:solidFill>
                <a:effectLst/>
                <a:latin typeface="Arial" charset="0"/>
                <a:ea typeface="ＭＳ Ｐゴシック" charset="-128"/>
                <a:cs typeface="ＭＳ Ｐゴシック" charset="-128"/>
              </a:rPr>
              <a:t>, Simon, Matteo </a:t>
            </a:r>
            <a:r>
              <a:rPr lang="en-US" sz="1200" kern="1200" dirty="0" err="1">
                <a:solidFill>
                  <a:schemeClr val="tx1"/>
                </a:solidFill>
                <a:effectLst/>
                <a:latin typeface="Arial" charset="0"/>
                <a:ea typeface="ＭＳ Ｐゴシック" charset="-128"/>
                <a:cs typeface="ＭＳ Ｐゴシック" charset="-128"/>
              </a:rPr>
              <a:t>Fiorini</a:t>
            </a:r>
            <a:r>
              <a:rPr lang="en-US" sz="1200" kern="1200" dirty="0">
                <a:solidFill>
                  <a:schemeClr val="tx1"/>
                </a:solidFill>
                <a:effectLst/>
                <a:latin typeface="Arial" charset="0"/>
                <a:ea typeface="ＭＳ Ｐゴシック" charset="-128"/>
                <a:cs typeface="ＭＳ Ｐゴシック" charset="-128"/>
              </a:rPr>
              <a:t>, Johannes Fritz, Bernard Hoekman, Piotr </a:t>
            </a:r>
            <a:r>
              <a:rPr lang="en-US" sz="1200" kern="1200" dirty="0" err="1">
                <a:solidFill>
                  <a:schemeClr val="tx1"/>
                </a:solidFill>
                <a:effectLst/>
                <a:latin typeface="Arial" charset="0"/>
                <a:ea typeface="ＭＳ Ｐゴシック" charset="-128"/>
                <a:cs typeface="ＭＳ Ｐゴシック" charset="-128"/>
              </a:rPr>
              <a:t>Lukaszuk</a:t>
            </a:r>
            <a:r>
              <a:rPr lang="en-US" sz="1200" kern="1200" dirty="0">
                <a:solidFill>
                  <a:schemeClr val="tx1"/>
                </a:solidFill>
                <a:effectLst/>
                <a:latin typeface="Arial" charset="0"/>
                <a:ea typeface="ＭＳ Ｐゴシック" charset="-128"/>
                <a:cs typeface="ＭＳ Ｐゴシック" charset="-128"/>
              </a:rPr>
              <a:t>, Nadia </a:t>
            </a:r>
            <a:r>
              <a:rPr lang="en-US" sz="1200" kern="1200" dirty="0" err="1">
                <a:solidFill>
                  <a:schemeClr val="tx1"/>
                </a:solidFill>
                <a:effectLst/>
                <a:latin typeface="Arial" charset="0"/>
                <a:ea typeface="ＭＳ Ｐゴシック" charset="-128"/>
                <a:cs typeface="ＭＳ Ｐゴシック" charset="-128"/>
              </a:rPr>
              <a:t>Rocha,Michele</a:t>
            </a:r>
            <a:r>
              <a:rPr lang="en-US" sz="1200" kern="1200" dirty="0">
                <a:solidFill>
                  <a:schemeClr val="tx1"/>
                </a:solidFill>
                <a:effectLst/>
                <a:latin typeface="Arial" charset="0"/>
                <a:ea typeface="ＭＳ Ｐゴシック" charset="-128"/>
                <a:cs typeface="ＭＳ Ｐゴシック" charset="-128"/>
              </a:rPr>
              <a:t> </a:t>
            </a:r>
            <a:r>
              <a:rPr lang="en-US" sz="1200" kern="1200" dirty="0" err="1">
                <a:solidFill>
                  <a:schemeClr val="tx1"/>
                </a:solidFill>
                <a:effectLst/>
                <a:latin typeface="Arial" charset="0"/>
                <a:ea typeface="ＭＳ Ｐゴシック" charset="-128"/>
                <a:cs typeface="ＭＳ Ｐゴシック" charset="-128"/>
              </a:rPr>
              <a:t>Ruta</a:t>
            </a:r>
            <a:r>
              <a:rPr lang="en-US" sz="1200" kern="1200" dirty="0">
                <a:solidFill>
                  <a:schemeClr val="tx1"/>
                </a:solidFill>
                <a:effectLst/>
                <a:latin typeface="Arial" charset="0"/>
                <a:ea typeface="ＭＳ Ｐゴシック" charset="-128"/>
                <a:cs typeface="ＭＳ Ｐゴシック" charset="-128"/>
              </a:rPr>
              <a:t>, Filippo Santi, Anirudh </a:t>
            </a:r>
            <a:r>
              <a:rPr lang="en-US" sz="1200" kern="1200" dirty="0" err="1">
                <a:solidFill>
                  <a:schemeClr val="tx1"/>
                </a:solidFill>
                <a:effectLst/>
                <a:latin typeface="Arial" charset="0"/>
                <a:ea typeface="ＭＳ Ｐゴシック" charset="-128"/>
                <a:cs typeface="ＭＳ Ｐゴシック" charset="-128"/>
              </a:rPr>
              <a:t>Shingal</a:t>
            </a:r>
            <a:r>
              <a:rPr lang="en-US" sz="1200" kern="1200" dirty="0">
                <a:solidFill>
                  <a:schemeClr val="tx1"/>
                </a:solidFill>
                <a:effectLst/>
                <a:latin typeface="Arial" charset="0"/>
                <a:ea typeface="ＭＳ Ｐゴシック" charset="-128"/>
                <a:cs typeface="ＭＳ Ｐゴシック" charset="-128"/>
              </a:rPr>
              <a:t>, “Trade policy responses to the COVID-19 pandemic:  Evidence from a new dataset,” VOXEU, December 11, 2020.</a:t>
            </a:r>
          </a:p>
          <a:p>
            <a:r>
              <a:rPr lang="en-US" dirty="0"/>
              <a:t>https://</a:t>
            </a:r>
            <a:r>
              <a:rPr lang="en-US" dirty="0" err="1"/>
              <a:t>voxeu.org</a:t>
            </a:r>
            <a:r>
              <a:rPr lang="en-US" dirty="0"/>
              <a:t>/article/trade-policy-responses-covid-19-pandemic-new-dataset</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28</a:t>
            </a:fld>
            <a:endParaRPr lang="en-US"/>
          </a:p>
        </p:txBody>
      </p:sp>
    </p:spTree>
    <p:extLst>
      <p:ext uri="{BB962C8B-B14F-4D97-AF65-F5344CB8AC3E}">
        <p14:creationId xmlns:p14="http://schemas.microsoft.com/office/powerpoint/2010/main" val="3164172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29</a:t>
            </a:fld>
            <a:endParaRPr lang="en-US"/>
          </a:p>
        </p:txBody>
      </p:sp>
    </p:spTree>
    <p:extLst>
      <p:ext uri="{BB962C8B-B14F-4D97-AF65-F5344CB8AC3E}">
        <p14:creationId xmlns:p14="http://schemas.microsoft.com/office/powerpoint/2010/main" val="1875431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https://g2reports.weebly.com/</a:t>
            </a:r>
            <a:r>
              <a:rPr lang="en-US" dirty="0" err="1"/>
              <a:t>reports.html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a:t>
            </a:fld>
            <a:endParaRPr lang="en-US"/>
          </a:p>
        </p:txBody>
      </p:sp>
    </p:spTree>
    <p:extLst>
      <p:ext uri="{BB962C8B-B14F-4D97-AF65-F5344CB8AC3E}">
        <p14:creationId xmlns:p14="http://schemas.microsoft.com/office/powerpoint/2010/main" val="1550470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33</a:t>
            </a:fld>
            <a:endParaRPr lang="en-US"/>
          </a:p>
        </p:txBody>
      </p:sp>
    </p:spTree>
    <p:extLst>
      <p:ext uri="{BB962C8B-B14F-4D97-AF65-F5344CB8AC3E}">
        <p14:creationId xmlns:p14="http://schemas.microsoft.com/office/powerpoint/2010/main" val="1334659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34</a:t>
            </a:fld>
            <a:endParaRPr lang="en-US"/>
          </a:p>
        </p:txBody>
      </p:sp>
    </p:spTree>
    <p:extLst>
      <p:ext uri="{BB962C8B-B14F-4D97-AF65-F5344CB8AC3E}">
        <p14:creationId xmlns:p14="http://schemas.microsoft.com/office/powerpoint/2010/main" val="2446757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35</a:t>
            </a:fld>
            <a:endParaRPr lang="en-US"/>
          </a:p>
        </p:txBody>
      </p:sp>
    </p:spTree>
    <p:extLst>
      <p:ext uri="{BB962C8B-B14F-4D97-AF65-F5344CB8AC3E}">
        <p14:creationId xmlns:p14="http://schemas.microsoft.com/office/powerpoint/2010/main" val="739346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36</a:t>
            </a:fld>
            <a:endParaRPr lang="en-US"/>
          </a:p>
        </p:txBody>
      </p:sp>
    </p:spTree>
    <p:extLst>
      <p:ext uri="{BB962C8B-B14F-4D97-AF65-F5344CB8AC3E}">
        <p14:creationId xmlns:p14="http://schemas.microsoft.com/office/powerpoint/2010/main" val="3120102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39</a:t>
            </a:fld>
            <a:endParaRPr lang="en-US"/>
          </a:p>
        </p:txBody>
      </p:sp>
    </p:spTree>
    <p:extLst>
      <p:ext uri="{BB962C8B-B14F-4D97-AF65-F5344CB8AC3E}">
        <p14:creationId xmlns:p14="http://schemas.microsoft.com/office/powerpoint/2010/main" val="2214272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40</a:t>
            </a:fld>
            <a:endParaRPr lang="en-US"/>
          </a:p>
        </p:txBody>
      </p:sp>
    </p:spTree>
    <p:extLst>
      <p:ext uri="{BB962C8B-B14F-4D97-AF65-F5344CB8AC3E}">
        <p14:creationId xmlns:p14="http://schemas.microsoft.com/office/powerpoint/2010/main" val="2110990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41</a:t>
            </a:fld>
            <a:endParaRPr lang="en-US"/>
          </a:p>
        </p:txBody>
      </p:sp>
    </p:spTree>
    <p:extLst>
      <p:ext uri="{BB962C8B-B14F-4D97-AF65-F5344CB8AC3E}">
        <p14:creationId xmlns:p14="http://schemas.microsoft.com/office/powerpoint/2010/main" val="296526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Funakoshi, Minami, Hugh Lawson, and </a:t>
            </a:r>
            <a:r>
              <a:rPr lang="en-US" sz="1200" kern="1200" dirty="0" err="1">
                <a:solidFill>
                  <a:schemeClr val="tx1"/>
                </a:solidFill>
                <a:effectLst/>
                <a:latin typeface="Arial" charset="0"/>
                <a:ea typeface="ＭＳ Ｐゴシック" charset="-128"/>
                <a:cs typeface="ＭＳ Ｐゴシック" charset="-128"/>
              </a:rPr>
              <a:t>Kannaki</a:t>
            </a:r>
            <a:r>
              <a:rPr lang="en-US" sz="1200" kern="1200" dirty="0">
                <a:solidFill>
                  <a:schemeClr val="tx1"/>
                </a:solidFill>
                <a:effectLst/>
                <a:latin typeface="Arial" charset="0"/>
                <a:ea typeface="ＭＳ Ｐゴシック" charset="-128"/>
                <a:cs typeface="ＭＳ Ｐゴシック" charset="-128"/>
              </a:rPr>
              <a:t> Deka, “Tracking sanctions against Russia,” Reuters, March 9, 2022, updated July 7,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Arial" charset="0"/>
                <a:ea typeface="ＭＳ Ｐゴシック" charset="-128"/>
                <a:cs typeface="ＭＳ Ｐゴシック" charset="-128"/>
                <a:hlinkClick r:id="rId3"/>
              </a:rPr>
              <a:t>https://graphics.reuters.com/UKRAINE-CRISIS/SANCTIONS/byvrjenzmve/</a:t>
            </a:r>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2831446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Funakoshi, Minami, Hugh Lawson, and </a:t>
            </a:r>
            <a:r>
              <a:rPr lang="en-US" sz="1200" kern="1200" dirty="0" err="1">
                <a:solidFill>
                  <a:schemeClr val="tx1"/>
                </a:solidFill>
                <a:effectLst/>
                <a:latin typeface="Arial" charset="0"/>
                <a:ea typeface="ＭＳ Ｐゴシック" charset="-128"/>
                <a:cs typeface="ＭＳ Ｐゴシック" charset="-128"/>
              </a:rPr>
              <a:t>Kannaki</a:t>
            </a:r>
            <a:r>
              <a:rPr lang="en-US" sz="1200" kern="1200" dirty="0">
                <a:solidFill>
                  <a:schemeClr val="tx1"/>
                </a:solidFill>
                <a:effectLst/>
                <a:latin typeface="Arial" charset="0"/>
                <a:ea typeface="ＭＳ Ｐゴシック" charset="-128"/>
                <a:cs typeface="ＭＳ Ｐゴシック" charset="-128"/>
              </a:rPr>
              <a:t> Deka, “Tracking sanctions against Russia,” Reuters, March 9, 2022, updated July 7,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Arial" charset="0"/>
                <a:ea typeface="ＭＳ Ｐゴシック" charset="-128"/>
                <a:cs typeface="ＭＳ Ｐゴシック" charset="-128"/>
                <a:hlinkClick r:id="rId3"/>
              </a:rPr>
              <a:t>https://graphics.reuters.com/UKRAINE-CRISIS/SANCTIONS/byvrjenzmve/</a:t>
            </a:r>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3330658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Arial" charset="0"/>
                <a:ea typeface="ＭＳ Ｐゴシック" charset="-128"/>
                <a:cs typeface="ＭＳ Ｐゴシック" charset="-128"/>
              </a:rPr>
              <a:t>Bown</a:t>
            </a:r>
            <a:r>
              <a:rPr lang="en-US" sz="1200" kern="1200" dirty="0">
                <a:solidFill>
                  <a:schemeClr val="tx1"/>
                </a:solidFill>
                <a:effectLst/>
                <a:latin typeface="Arial" charset="0"/>
                <a:ea typeface="ＭＳ Ｐゴシック" charset="-128"/>
                <a:cs typeface="ＭＳ Ｐゴシック" charset="-128"/>
              </a:rPr>
              <a:t>, Chad P.  “Russia's war on Ukraine: A sanctions timeline,” Realtime Economic Issues Watch, Peterson Institute for International Economics, March 14, 20202, last updated July 18, 2022.  [4p]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Arial" charset="0"/>
                <a:ea typeface="ＭＳ Ｐゴシック" charset="-128"/>
                <a:cs typeface="ＭＳ Ｐゴシック" charset="-128"/>
                <a:hlinkClick r:id="rId3"/>
              </a:rPr>
              <a:t>https://www.piie.com/blogs/realtime-economic-issues-watch/russias-war-ukraine-sanctions-timeline</a:t>
            </a:r>
            <a:endParaRPr lang="en-US" sz="1200" kern="1200" dirty="0">
              <a:solidFill>
                <a:schemeClr val="tx1"/>
              </a:solidFill>
              <a:effectLst/>
              <a:latin typeface="Arial" charset="0"/>
              <a:ea typeface="ＭＳ Ｐゴシック" charset="-128"/>
              <a:cs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410973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9</a:t>
            </a:fld>
            <a:endParaRPr lang="en-US"/>
          </a:p>
        </p:txBody>
      </p:sp>
    </p:spTree>
    <p:extLst>
      <p:ext uri="{BB962C8B-B14F-4D97-AF65-F5344CB8AC3E}">
        <p14:creationId xmlns:p14="http://schemas.microsoft.com/office/powerpoint/2010/main" val="3422437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Sonnenfeld, Jeffrey and Steven Tan, “</a:t>
            </a:r>
            <a:r>
              <a:rPr lang="en-US" sz="1200" b="0" kern="1200" dirty="0">
                <a:solidFill>
                  <a:schemeClr val="tx1"/>
                </a:solidFill>
                <a:effectLst/>
                <a:latin typeface="+mn-lt"/>
                <a:ea typeface="+mn-ea"/>
                <a:cs typeface="+mn-cs"/>
              </a:rPr>
              <a:t>Some of the Biggest Brands Are Leaving Russia. Others Just Can’t Quit Putin. Here’s a List.” </a:t>
            </a:r>
            <a:r>
              <a:rPr lang="en-US" sz="1200" b="0" i="1" kern="1200" dirty="0">
                <a:solidFill>
                  <a:schemeClr val="tx1"/>
                </a:solidFill>
                <a:effectLst/>
                <a:latin typeface="+mn-lt"/>
                <a:ea typeface="+mn-ea"/>
                <a:cs typeface="+mn-cs"/>
              </a:rPr>
              <a:t>New York Times</a:t>
            </a:r>
            <a:r>
              <a:rPr lang="en-US" sz="1200" b="0" i="0" kern="1200" dirty="0">
                <a:solidFill>
                  <a:schemeClr val="tx1"/>
                </a:solidFill>
                <a:effectLst/>
                <a:latin typeface="+mn-lt"/>
                <a:ea typeface="+mn-ea"/>
                <a:cs typeface="+mn-cs"/>
              </a:rPr>
              <a:t>, April 7,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https://</a:t>
            </a:r>
            <a:r>
              <a:rPr lang="en-US" sz="1200" b="0" kern="1200" dirty="0" err="1">
                <a:solidFill>
                  <a:schemeClr val="tx1"/>
                </a:solidFill>
                <a:effectLst/>
                <a:latin typeface="+mn-lt"/>
                <a:ea typeface="+mn-ea"/>
                <a:cs typeface="+mn-cs"/>
              </a:rPr>
              <a:t>www.nytimes.com</a:t>
            </a:r>
            <a:r>
              <a:rPr lang="en-US" sz="1200" b="0" kern="1200" dirty="0">
                <a:solidFill>
                  <a:schemeClr val="tx1"/>
                </a:solidFill>
                <a:effectLst/>
                <a:latin typeface="+mn-lt"/>
                <a:ea typeface="+mn-ea"/>
                <a:cs typeface="+mn-cs"/>
              </a:rPr>
              <a:t>/interactive/2022/04/07/opinion/companies-</a:t>
            </a:r>
            <a:r>
              <a:rPr lang="en-US" sz="1200" b="0" kern="1200" dirty="0" err="1">
                <a:solidFill>
                  <a:schemeClr val="tx1"/>
                </a:solidFill>
                <a:effectLst/>
                <a:latin typeface="+mn-lt"/>
                <a:ea typeface="+mn-ea"/>
                <a:cs typeface="+mn-cs"/>
              </a:rPr>
              <a:t>ukraine</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boycott.html</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237465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Sonnenfeld, Jeffrey and Steven Tan, “</a:t>
            </a:r>
            <a:r>
              <a:rPr lang="en-US" sz="1200" b="0" kern="1200" dirty="0">
                <a:solidFill>
                  <a:schemeClr val="tx1"/>
                </a:solidFill>
                <a:effectLst/>
                <a:latin typeface="+mn-lt"/>
                <a:ea typeface="+mn-ea"/>
                <a:cs typeface="+mn-cs"/>
              </a:rPr>
              <a:t>Some of the Biggest Brands Are Leaving Russia. Others Just Can’t Quit Putin. Here’s a List.” </a:t>
            </a:r>
            <a:r>
              <a:rPr lang="en-US" sz="1200" b="0" i="1" kern="1200" dirty="0">
                <a:solidFill>
                  <a:schemeClr val="tx1"/>
                </a:solidFill>
                <a:effectLst/>
                <a:latin typeface="+mn-lt"/>
                <a:ea typeface="+mn-ea"/>
                <a:cs typeface="+mn-cs"/>
              </a:rPr>
              <a:t>New York Times</a:t>
            </a:r>
            <a:r>
              <a:rPr lang="en-US" sz="1200" b="0" i="0" kern="1200" dirty="0">
                <a:solidFill>
                  <a:schemeClr val="tx1"/>
                </a:solidFill>
                <a:effectLst/>
                <a:latin typeface="+mn-lt"/>
                <a:ea typeface="+mn-ea"/>
                <a:cs typeface="+mn-cs"/>
              </a:rPr>
              <a:t>, April 7,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https://</a:t>
            </a:r>
            <a:r>
              <a:rPr lang="en-US" sz="1200" b="0" kern="1200" dirty="0" err="1">
                <a:solidFill>
                  <a:schemeClr val="tx1"/>
                </a:solidFill>
                <a:effectLst/>
                <a:latin typeface="+mn-lt"/>
                <a:ea typeface="+mn-ea"/>
                <a:cs typeface="+mn-cs"/>
              </a:rPr>
              <a:t>www.nytimes.com</a:t>
            </a:r>
            <a:r>
              <a:rPr lang="en-US" sz="1200" b="0" kern="1200" dirty="0">
                <a:solidFill>
                  <a:schemeClr val="tx1"/>
                </a:solidFill>
                <a:effectLst/>
                <a:latin typeface="+mn-lt"/>
                <a:ea typeface="+mn-ea"/>
                <a:cs typeface="+mn-cs"/>
              </a:rPr>
              <a:t>/interactive/2022/04/07/opinion/companies-</a:t>
            </a:r>
            <a:r>
              <a:rPr lang="en-US" sz="1200" b="0" kern="1200" dirty="0" err="1">
                <a:solidFill>
                  <a:schemeClr val="tx1"/>
                </a:solidFill>
                <a:effectLst/>
                <a:latin typeface="+mn-lt"/>
                <a:ea typeface="+mn-ea"/>
                <a:cs typeface="+mn-cs"/>
              </a:rPr>
              <a:t>ukraine</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boycott.html</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1991894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Sonnenfeld, Jeffrey and Steven Tan, “</a:t>
            </a:r>
            <a:r>
              <a:rPr lang="en-US" sz="1200" b="0" kern="1200" dirty="0">
                <a:solidFill>
                  <a:schemeClr val="tx1"/>
                </a:solidFill>
                <a:effectLst/>
                <a:latin typeface="+mn-lt"/>
                <a:ea typeface="+mn-ea"/>
                <a:cs typeface="+mn-cs"/>
              </a:rPr>
              <a:t>Some of the Biggest Brands Are Leaving Russia. Others Just Can’t Quit Putin. Here’s a List.” </a:t>
            </a:r>
            <a:r>
              <a:rPr lang="en-US" sz="1200" b="0" i="1" kern="1200" dirty="0">
                <a:solidFill>
                  <a:schemeClr val="tx1"/>
                </a:solidFill>
                <a:effectLst/>
                <a:latin typeface="+mn-lt"/>
                <a:ea typeface="+mn-ea"/>
                <a:cs typeface="+mn-cs"/>
              </a:rPr>
              <a:t>New York Times</a:t>
            </a:r>
            <a:r>
              <a:rPr lang="en-US" sz="1200" b="0" i="0" kern="1200" dirty="0">
                <a:solidFill>
                  <a:schemeClr val="tx1"/>
                </a:solidFill>
                <a:effectLst/>
                <a:latin typeface="+mn-lt"/>
                <a:ea typeface="+mn-ea"/>
                <a:cs typeface="+mn-cs"/>
              </a:rPr>
              <a:t>, April 7,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https://</a:t>
            </a:r>
            <a:r>
              <a:rPr lang="en-US" sz="1200" b="0" kern="1200" dirty="0" err="1">
                <a:solidFill>
                  <a:schemeClr val="tx1"/>
                </a:solidFill>
                <a:effectLst/>
                <a:latin typeface="+mn-lt"/>
                <a:ea typeface="+mn-ea"/>
                <a:cs typeface="+mn-cs"/>
              </a:rPr>
              <a:t>www.nytimes.com</a:t>
            </a:r>
            <a:r>
              <a:rPr lang="en-US" sz="1200" b="0" kern="1200" dirty="0">
                <a:solidFill>
                  <a:schemeClr val="tx1"/>
                </a:solidFill>
                <a:effectLst/>
                <a:latin typeface="+mn-lt"/>
                <a:ea typeface="+mn-ea"/>
                <a:cs typeface="+mn-cs"/>
              </a:rPr>
              <a:t>/interactive/2022/04/07/opinion/companies-</a:t>
            </a:r>
            <a:r>
              <a:rPr lang="en-US" sz="1200" b="0" kern="1200" dirty="0" err="1">
                <a:solidFill>
                  <a:schemeClr val="tx1"/>
                </a:solidFill>
                <a:effectLst/>
                <a:latin typeface="+mn-lt"/>
                <a:ea typeface="+mn-ea"/>
                <a:cs typeface="+mn-cs"/>
              </a:rPr>
              <a:t>ukraine</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boycott.html</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1475746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Sonnenfeld, Jeffrey and Steven Tan, “</a:t>
            </a:r>
            <a:r>
              <a:rPr lang="en-US" sz="1200" b="0" kern="1200" dirty="0">
                <a:solidFill>
                  <a:schemeClr val="tx1"/>
                </a:solidFill>
                <a:effectLst/>
                <a:latin typeface="+mn-lt"/>
                <a:ea typeface="+mn-ea"/>
                <a:cs typeface="+mn-cs"/>
              </a:rPr>
              <a:t>Some of the Biggest Brands Are Leaving Russia. Others Just Can’t Quit Putin. Here’s a List.” </a:t>
            </a:r>
            <a:r>
              <a:rPr lang="en-US" sz="1200" b="0" i="1" kern="1200" dirty="0">
                <a:solidFill>
                  <a:schemeClr val="tx1"/>
                </a:solidFill>
                <a:effectLst/>
                <a:latin typeface="+mn-lt"/>
                <a:ea typeface="+mn-ea"/>
                <a:cs typeface="+mn-cs"/>
              </a:rPr>
              <a:t>New York Times</a:t>
            </a:r>
            <a:r>
              <a:rPr lang="en-US" sz="1200" b="0" i="0" kern="1200" dirty="0">
                <a:solidFill>
                  <a:schemeClr val="tx1"/>
                </a:solidFill>
                <a:effectLst/>
                <a:latin typeface="+mn-lt"/>
                <a:ea typeface="+mn-ea"/>
                <a:cs typeface="+mn-cs"/>
              </a:rPr>
              <a:t>, April 7,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https://</a:t>
            </a:r>
            <a:r>
              <a:rPr lang="en-US" sz="1200" b="0" kern="1200" dirty="0" err="1">
                <a:solidFill>
                  <a:schemeClr val="tx1"/>
                </a:solidFill>
                <a:effectLst/>
                <a:latin typeface="+mn-lt"/>
                <a:ea typeface="+mn-ea"/>
                <a:cs typeface="+mn-cs"/>
              </a:rPr>
              <a:t>www.nytimes.com</a:t>
            </a:r>
            <a:r>
              <a:rPr lang="en-US" sz="1200" b="0" kern="1200" dirty="0">
                <a:solidFill>
                  <a:schemeClr val="tx1"/>
                </a:solidFill>
                <a:effectLst/>
                <a:latin typeface="+mn-lt"/>
                <a:ea typeface="+mn-ea"/>
                <a:cs typeface="+mn-cs"/>
              </a:rPr>
              <a:t>/interactive/2022/04/07/opinion/companies-</a:t>
            </a:r>
            <a:r>
              <a:rPr lang="en-US" sz="1200" b="0" kern="1200" dirty="0" err="1">
                <a:solidFill>
                  <a:schemeClr val="tx1"/>
                </a:solidFill>
                <a:effectLst/>
                <a:latin typeface="+mn-lt"/>
                <a:ea typeface="+mn-ea"/>
                <a:cs typeface="+mn-cs"/>
              </a:rPr>
              <a:t>ukraine</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boycott.html</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1041437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Sonnenfeld, Jeffrey and Steven Tan, “</a:t>
            </a:r>
            <a:r>
              <a:rPr lang="en-US" sz="1200" b="0" kern="1200" dirty="0">
                <a:solidFill>
                  <a:schemeClr val="tx1"/>
                </a:solidFill>
                <a:effectLst/>
                <a:latin typeface="+mn-lt"/>
                <a:ea typeface="+mn-ea"/>
                <a:cs typeface="+mn-cs"/>
              </a:rPr>
              <a:t>Some of the Biggest Brands Are Leaving Russia. Others Just Can’t Quit Putin. Here’s a List.” </a:t>
            </a:r>
            <a:r>
              <a:rPr lang="en-US" sz="1200" b="0" i="1" kern="1200" dirty="0">
                <a:solidFill>
                  <a:schemeClr val="tx1"/>
                </a:solidFill>
                <a:effectLst/>
                <a:latin typeface="+mn-lt"/>
                <a:ea typeface="+mn-ea"/>
                <a:cs typeface="+mn-cs"/>
              </a:rPr>
              <a:t>New York Times</a:t>
            </a:r>
            <a:r>
              <a:rPr lang="en-US" sz="1200" b="0" i="0" kern="1200" dirty="0">
                <a:solidFill>
                  <a:schemeClr val="tx1"/>
                </a:solidFill>
                <a:effectLst/>
                <a:latin typeface="+mn-lt"/>
                <a:ea typeface="+mn-ea"/>
                <a:cs typeface="+mn-cs"/>
              </a:rPr>
              <a:t>, April 7,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https://</a:t>
            </a:r>
            <a:r>
              <a:rPr lang="en-US" sz="1200" b="0" kern="1200" dirty="0" err="1">
                <a:solidFill>
                  <a:schemeClr val="tx1"/>
                </a:solidFill>
                <a:effectLst/>
                <a:latin typeface="+mn-lt"/>
                <a:ea typeface="+mn-ea"/>
                <a:cs typeface="+mn-cs"/>
              </a:rPr>
              <a:t>www.nytimes.com</a:t>
            </a:r>
            <a:r>
              <a:rPr lang="en-US" sz="1200" b="0" kern="1200" dirty="0">
                <a:solidFill>
                  <a:schemeClr val="tx1"/>
                </a:solidFill>
                <a:effectLst/>
                <a:latin typeface="+mn-lt"/>
                <a:ea typeface="+mn-ea"/>
                <a:cs typeface="+mn-cs"/>
              </a:rPr>
              <a:t>/interactive/2022/04/07/opinion/companies-</a:t>
            </a:r>
            <a:r>
              <a:rPr lang="en-US" sz="1200" b="0" kern="1200" dirty="0" err="1">
                <a:solidFill>
                  <a:schemeClr val="tx1"/>
                </a:solidFill>
                <a:effectLst/>
                <a:latin typeface="+mn-lt"/>
                <a:ea typeface="+mn-ea"/>
                <a:cs typeface="+mn-cs"/>
              </a:rPr>
              <a:t>ukraine</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boycott.html</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1041242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52</a:t>
            </a:fld>
            <a:endParaRPr lang="en-US"/>
          </a:p>
        </p:txBody>
      </p:sp>
    </p:spTree>
    <p:extLst>
      <p:ext uri="{BB962C8B-B14F-4D97-AF65-F5344CB8AC3E}">
        <p14:creationId xmlns:p14="http://schemas.microsoft.com/office/powerpoint/2010/main" val="2245900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www.ft.com</a:t>
            </a:r>
            <a:r>
              <a:rPr lang="en-US" dirty="0"/>
              <a:t>/content/b7ec1ce6-42f4-4bd9-841a-02c175d2b4b0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55</a:t>
            </a:fld>
            <a:endParaRPr lang="en-US"/>
          </a:p>
        </p:txBody>
      </p:sp>
    </p:spTree>
    <p:extLst>
      <p:ext uri="{BB962C8B-B14F-4D97-AF65-F5344CB8AC3E}">
        <p14:creationId xmlns:p14="http://schemas.microsoft.com/office/powerpoint/2010/main" val="3303009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www.ft.com</a:t>
            </a:r>
            <a:r>
              <a:rPr lang="en-US" dirty="0"/>
              <a:t>/content/67a769ee-ecee-4c3d-8e60-4417bf2ef7df</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57</a:t>
            </a:fld>
            <a:endParaRPr lang="en-US"/>
          </a:p>
        </p:txBody>
      </p:sp>
    </p:spTree>
    <p:extLst>
      <p:ext uri="{BB962C8B-B14F-4D97-AF65-F5344CB8AC3E}">
        <p14:creationId xmlns:p14="http://schemas.microsoft.com/office/powerpoint/2010/main" val="584034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59</a:t>
            </a:fld>
            <a:endParaRPr lang="en-US"/>
          </a:p>
        </p:txBody>
      </p:sp>
    </p:spTree>
    <p:extLst>
      <p:ext uri="{BB962C8B-B14F-4D97-AF65-F5344CB8AC3E}">
        <p14:creationId xmlns:p14="http://schemas.microsoft.com/office/powerpoint/2010/main" val="1499627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/2022/02/19/business/</a:t>
            </a:r>
            <a:r>
              <a:rPr lang="en-US" dirty="0" err="1"/>
              <a:t>mexico</a:t>
            </a:r>
            <a:r>
              <a:rPr lang="en-US" dirty="0"/>
              <a:t>-avocado-ban-</a:t>
            </a:r>
            <a:r>
              <a:rPr lang="en-US" dirty="0" err="1"/>
              <a:t>lifted.html</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62</a:t>
            </a:fld>
            <a:endParaRPr lang="en-US"/>
          </a:p>
        </p:txBody>
      </p:sp>
    </p:spTree>
    <p:extLst>
      <p:ext uri="{BB962C8B-B14F-4D97-AF65-F5344CB8AC3E}">
        <p14:creationId xmlns:p14="http://schemas.microsoft.com/office/powerpoint/2010/main" val="299922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10</a:t>
            </a:fld>
            <a:endParaRPr lang="en-US"/>
          </a:p>
        </p:txBody>
      </p:sp>
    </p:spTree>
    <p:extLst>
      <p:ext uri="{BB962C8B-B14F-4D97-AF65-F5344CB8AC3E}">
        <p14:creationId xmlns:p14="http://schemas.microsoft.com/office/powerpoint/2010/main" val="2998591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64</a:t>
            </a:fld>
            <a:endParaRPr lang="en-US"/>
          </a:p>
        </p:txBody>
      </p:sp>
    </p:spTree>
    <p:extLst>
      <p:ext uri="{BB962C8B-B14F-4D97-AF65-F5344CB8AC3E}">
        <p14:creationId xmlns:p14="http://schemas.microsoft.com/office/powerpoint/2010/main" val="996654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66</a:t>
            </a:fld>
            <a:endParaRPr lang="en-US"/>
          </a:p>
        </p:txBody>
      </p:sp>
    </p:spTree>
    <p:extLst>
      <p:ext uri="{BB962C8B-B14F-4D97-AF65-F5344CB8AC3E}">
        <p14:creationId xmlns:p14="http://schemas.microsoft.com/office/powerpoint/2010/main" val="388999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11</a:t>
            </a:fld>
            <a:endParaRPr lang="en-US"/>
          </a:p>
        </p:txBody>
      </p:sp>
    </p:spTree>
    <p:extLst>
      <p:ext uri="{BB962C8B-B14F-4D97-AF65-F5344CB8AC3E}">
        <p14:creationId xmlns:p14="http://schemas.microsoft.com/office/powerpoint/2010/main" val="313023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12</a:t>
            </a:fld>
            <a:endParaRPr lang="en-US"/>
          </a:p>
        </p:txBody>
      </p:sp>
    </p:spTree>
    <p:extLst>
      <p:ext uri="{BB962C8B-B14F-4D97-AF65-F5344CB8AC3E}">
        <p14:creationId xmlns:p14="http://schemas.microsoft.com/office/powerpoint/2010/main" val="253841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13</a:t>
            </a:fld>
            <a:endParaRPr lang="en-US"/>
          </a:p>
        </p:txBody>
      </p:sp>
    </p:spTree>
    <p:extLst>
      <p:ext uri="{BB962C8B-B14F-4D97-AF65-F5344CB8AC3E}">
        <p14:creationId xmlns:p14="http://schemas.microsoft.com/office/powerpoint/2010/main" val="257073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Walker, Nigel, ”</a:t>
            </a:r>
            <a:r>
              <a:rPr lang="en-US" sz="1200" b="0" i="0" kern="1200" dirty="0">
                <a:solidFill>
                  <a:schemeClr val="tx1"/>
                </a:solidFill>
                <a:effectLst/>
                <a:latin typeface="Arial" charset="0"/>
                <a:ea typeface="ＭＳ Ｐゴシック" charset="-128"/>
                <a:cs typeface="ＭＳ Ｐゴシック" charset="-128"/>
              </a:rPr>
              <a:t> Brexit timeline: events leading to the UK’s exit from the European Union,” House of Commons Library, June 10, 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ＭＳ Ｐゴシック" charset="-128"/>
                <a:cs typeface="ＭＳ Ｐゴシック" charset="-128"/>
              </a:rPr>
              <a:t>https://</a:t>
            </a:r>
            <a:r>
              <a:rPr lang="en-US" sz="1200" b="0" i="0" kern="1200" dirty="0" err="1">
                <a:solidFill>
                  <a:schemeClr val="tx1"/>
                </a:solidFill>
                <a:effectLst/>
                <a:latin typeface="Arial" charset="0"/>
                <a:ea typeface="ＭＳ Ｐゴシック" charset="-128"/>
                <a:cs typeface="ＭＳ Ｐゴシック" charset="-128"/>
              </a:rPr>
              <a:t>commonslibrary.parliament.uk</a:t>
            </a:r>
            <a:r>
              <a:rPr lang="en-US" sz="1200" b="0" i="0" kern="1200" dirty="0">
                <a:solidFill>
                  <a:schemeClr val="tx1"/>
                </a:solidFill>
                <a:effectLst/>
                <a:latin typeface="Arial" charset="0"/>
                <a:ea typeface="ＭＳ Ｐゴシック" charset="-128"/>
                <a:cs typeface="ＭＳ Ｐゴシック" charset="-128"/>
              </a:rPr>
              <a:t>/research-briefings/cbp-7960/</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18</a:t>
            </a:fld>
            <a:endParaRPr lang="en-US"/>
          </a:p>
        </p:txBody>
      </p:sp>
    </p:spTree>
    <p:extLst>
      <p:ext uri="{BB962C8B-B14F-4D97-AF65-F5344CB8AC3E}">
        <p14:creationId xmlns:p14="http://schemas.microsoft.com/office/powerpoint/2010/main" val="24925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Coronavirus Disease (COVIC-19) Dashboard </a:t>
            </a:r>
          </a:p>
          <a:p>
            <a:r>
              <a:rPr lang="en-US" dirty="0"/>
              <a:t>https://covid19.who.int/?</a:t>
            </a:r>
            <a:r>
              <a:rPr lang="en-US" dirty="0" err="1"/>
              <a:t>gclid</a:t>
            </a:r>
            <a:r>
              <a:rPr lang="en-US" dirty="0"/>
              <a:t>=CjwKCAiAuoqABhAsEiwAdSkVVNd67qw_hEb4v9v3UxACJd_csZMJl8Yc5UjaAIYt53KJWSQiXZPlRxoCm0kQAvD_BwE</a:t>
            </a:r>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2583050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52603A1A-E773-3841-ADFC-BBF99E444C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D5C1E7D6-0FCC-384A-B3CB-7FD4D256463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3B22A549-A8EC-5E41-AE09-B359ABBC7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5DB9FEF9-6A94-4C4E-82BC-84DF130E0B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659DFB22-C7E9-9E4B-8431-4E4E88AD00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6" name="Rectangle 6"/>
          <p:cNvSpPr>
            <a:spLocks noGrp="1" noChangeArrowheads="1"/>
          </p:cNvSpPr>
          <p:nvPr>
            <p:ph type="sldNum" sz="quarter" idx="12"/>
          </p:nvPr>
        </p:nvSpPr>
        <p:spPr>
          <a:ln/>
        </p:spPr>
        <p:txBody>
          <a:bodyPr/>
          <a:lstStyle>
            <a:lvl1pPr>
              <a:defRPr/>
            </a:lvl1pPr>
          </a:lstStyle>
          <a:p>
            <a:pPr>
              <a:defRPr/>
            </a:pPr>
            <a:fld id="{8A44C07A-C2E5-4246-89C7-DDE8BF5A8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7" name="Rectangle 6"/>
          <p:cNvSpPr>
            <a:spLocks noGrp="1" noChangeArrowheads="1"/>
          </p:cNvSpPr>
          <p:nvPr>
            <p:ph type="sldNum" sz="quarter" idx="12"/>
          </p:nvPr>
        </p:nvSpPr>
        <p:spPr>
          <a:ln/>
        </p:spPr>
        <p:txBody>
          <a:bodyPr/>
          <a:lstStyle>
            <a:lvl1pPr>
              <a:defRPr/>
            </a:lvl1pPr>
          </a:lstStyle>
          <a:p>
            <a:pPr>
              <a:defRPr/>
            </a:pPr>
            <a:fld id="{20F3AC2E-915D-0649-8D8C-D175FF52D6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9" name="Rectangle 6"/>
          <p:cNvSpPr>
            <a:spLocks noGrp="1" noChangeArrowheads="1"/>
          </p:cNvSpPr>
          <p:nvPr>
            <p:ph type="sldNum" sz="quarter" idx="12"/>
          </p:nvPr>
        </p:nvSpPr>
        <p:spPr>
          <a:ln/>
        </p:spPr>
        <p:txBody>
          <a:bodyPr/>
          <a:lstStyle>
            <a:lvl1pPr>
              <a:defRPr/>
            </a:lvl1pPr>
          </a:lstStyle>
          <a:p>
            <a:pPr>
              <a:defRPr/>
            </a:pPr>
            <a:fld id="{E3C9F8A2-9406-AB4D-8F2E-4C2286D01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5" name="Rectangle 6"/>
          <p:cNvSpPr>
            <a:spLocks noGrp="1" noChangeArrowheads="1"/>
          </p:cNvSpPr>
          <p:nvPr>
            <p:ph type="sldNum" sz="quarter" idx="12"/>
          </p:nvPr>
        </p:nvSpPr>
        <p:spPr>
          <a:ln/>
        </p:spPr>
        <p:txBody>
          <a:bodyPr/>
          <a:lstStyle>
            <a:lvl1pPr>
              <a:defRPr/>
            </a:lvl1pPr>
          </a:lstStyle>
          <a:p>
            <a:pPr>
              <a:defRPr/>
            </a:pPr>
            <a:fld id="{1AC5BEF1-0CF0-D64B-8500-E8C28A928F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4" name="Rectangle 6"/>
          <p:cNvSpPr>
            <a:spLocks noGrp="1" noChangeArrowheads="1"/>
          </p:cNvSpPr>
          <p:nvPr>
            <p:ph type="sldNum" sz="quarter" idx="12"/>
          </p:nvPr>
        </p:nvSpPr>
        <p:spPr>
          <a:ln/>
        </p:spPr>
        <p:txBody>
          <a:bodyPr/>
          <a:lstStyle>
            <a:lvl1pPr>
              <a:defRPr/>
            </a:lvl1pPr>
          </a:lstStyle>
          <a:p>
            <a:pPr>
              <a:defRPr/>
            </a:pPr>
            <a:fld id="{A81FF836-5028-4F40-B892-777B2D02356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7" name="Rectangle 6"/>
          <p:cNvSpPr>
            <a:spLocks noGrp="1" noChangeArrowheads="1"/>
          </p:cNvSpPr>
          <p:nvPr>
            <p:ph type="sldNum" sz="quarter" idx="12"/>
          </p:nvPr>
        </p:nvSpPr>
        <p:spPr>
          <a:ln/>
        </p:spPr>
        <p:txBody>
          <a:bodyPr/>
          <a:lstStyle>
            <a:lvl1pPr>
              <a:defRPr/>
            </a:lvl1pPr>
          </a:lstStyle>
          <a:p>
            <a:pPr>
              <a:defRPr/>
            </a:pPr>
            <a:fld id="{2AA5C378-E859-C447-B1DC-01D4478958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2:  State of Play II:  Other</a:t>
            </a:r>
          </a:p>
        </p:txBody>
      </p:sp>
      <p:sp>
        <p:nvSpPr>
          <p:cNvPr id="7" name="Rectangle 6"/>
          <p:cNvSpPr>
            <a:spLocks noGrp="1" noChangeArrowheads="1"/>
          </p:cNvSpPr>
          <p:nvPr>
            <p:ph type="sldNum" sz="quarter" idx="12"/>
          </p:nvPr>
        </p:nvSpPr>
        <p:spPr>
          <a:ln/>
        </p:spPr>
        <p:txBody>
          <a:bodyPr/>
          <a:lstStyle>
            <a:lvl1pPr>
              <a:defRPr/>
            </a:lvl1pPr>
          </a:lstStyle>
          <a:p>
            <a:pPr>
              <a:defRPr/>
            </a:pPr>
            <a:fld id="{DB5EF9EC-3A0F-274E-9559-CA32AB3C47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t>Class 2:  State of Play II:  Other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7587ACD-9E44-A142-A97F-0C26FC135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971800"/>
            <a:ext cx="7772400" cy="1470025"/>
          </a:xfrm>
        </p:spPr>
        <p:txBody>
          <a:bodyPr/>
          <a:lstStyle/>
          <a:p>
            <a:pPr eaLnBrk="1" hangingPunct="1"/>
            <a:r>
              <a:rPr lang="en-US" sz="3200" dirty="0">
                <a:ea typeface="ＭＳ Ｐゴシック" pitchFamily="-109" charset="-128"/>
                <a:cs typeface="ＭＳ Ｐゴシック" pitchFamily="-109" charset="-128"/>
              </a:rPr>
              <a:t>Class 2</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sz="3600" b="1" dirty="0"/>
              <a:t>The State of Play in International Trade and Trade Policy II:  </a:t>
            </a:r>
            <a:br>
              <a:rPr lang="en-US" sz="3600" b="1" dirty="0"/>
            </a:br>
            <a:r>
              <a:rPr lang="en-US" sz="3600" b="1" dirty="0"/>
              <a:t>Other</a:t>
            </a:r>
            <a:br>
              <a:rPr lang="en-US" sz="3600" b="1" dirty="0"/>
            </a:br>
            <a:br>
              <a:rPr lang="en-US" sz="16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by</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Alan V. Deardorff</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University of Michigan</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2022</a:t>
            </a:r>
          </a:p>
        </p:txBody>
      </p:sp>
      <p:sp>
        <p:nvSpPr>
          <p:cNvPr id="16387" name="Rectangle 3"/>
          <p:cNvSpPr>
            <a:spLocks noGrp="1" noChangeArrowheads="1"/>
          </p:cNvSpPr>
          <p:nvPr>
            <p:ph type="subTitle" idx="1"/>
          </p:nvPr>
        </p:nvSpPr>
        <p:spPr>
          <a:xfrm>
            <a:off x="1447800" y="609600"/>
            <a:ext cx="6400800" cy="1066800"/>
          </a:xfrm>
        </p:spPr>
        <p:txBody>
          <a:bodyPr/>
          <a:lstStyle/>
          <a:p>
            <a:pPr eaLnBrk="1" hangingPunct="1"/>
            <a:r>
              <a:rPr lang="en-US" sz="5400" dirty="0">
                <a:ea typeface="ＭＳ Ｐゴシック" pitchFamily="-109" charset="-128"/>
                <a:cs typeface="ＭＳ Ｐゴシック" pitchFamily="-109" charset="-128"/>
              </a:rPr>
              <a:t>PubPol/Econ 541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The Brexit Agreement</a:t>
            </a:r>
          </a:p>
          <a:p>
            <a:pPr lvl="1"/>
            <a:r>
              <a:rPr lang="en-US" dirty="0"/>
              <a:t>Reached Dec 24, 2020</a:t>
            </a:r>
          </a:p>
          <a:p>
            <a:pPr lvl="2"/>
            <a:r>
              <a:rPr lang="en-US" dirty="0"/>
              <a:t>EU Ambassadors approved Dec 28</a:t>
            </a:r>
          </a:p>
          <a:p>
            <a:pPr lvl="2"/>
            <a:r>
              <a:rPr lang="en-US" dirty="0"/>
              <a:t>UK MPs approved Dec 30</a:t>
            </a:r>
          </a:p>
          <a:p>
            <a:pPr lvl="2"/>
            <a:r>
              <a:rPr lang="en-US" dirty="0"/>
              <a:t>Signed Dec 30</a:t>
            </a:r>
          </a:p>
          <a:p>
            <a:pPr lvl="2"/>
            <a:r>
              <a:rPr lang="en-US" dirty="0"/>
              <a:t>Effective provisionally Jan 1, 2021</a:t>
            </a:r>
          </a:p>
          <a:p>
            <a:pPr lvl="2"/>
            <a:r>
              <a:rPr lang="en-US" dirty="0"/>
              <a:t>Entered into force May 1, 2021, after ratification</a:t>
            </a:r>
          </a:p>
          <a:p>
            <a:pPr lvl="1"/>
            <a:r>
              <a:rPr lang="en-US" dirty="0"/>
              <a:t>Title:  “Trade and Cooperation Agreement”</a:t>
            </a:r>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10</a:t>
            </a:fld>
            <a:endParaRPr lang="en-US"/>
          </a:p>
        </p:txBody>
      </p:sp>
    </p:spTree>
    <p:extLst>
      <p:ext uri="{BB962C8B-B14F-4D97-AF65-F5344CB8AC3E}">
        <p14:creationId xmlns:p14="http://schemas.microsoft.com/office/powerpoint/2010/main" val="302286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The Brexit Agreement</a:t>
            </a:r>
          </a:p>
          <a:p>
            <a:pPr lvl="1"/>
            <a:r>
              <a:rPr lang="en-US" dirty="0"/>
              <a:t>Features:</a:t>
            </a:r>
          </a:p>
          <a:p>
            <a:pPr lvl="2"/>
            <a:r>
              <a:rPr lang="en-US" dirty="0"/>
              <a:t>Free Trade Agreement for goods, but with rules of origin (no longer customs union)</a:t>
            </a:r>
          </a:p>
          <a:p>
            <a:pPr lvl="2"/>
            <a:r>
              <a:rPr lang="en-US" dirty="0"/>
              <a:t>Some limited mutual market access for services</a:t>
            </a:r>
          </a:p>
          <a:p>
            <a:pPr lvl="1"/>
            <a:r>
              <a:rPr lang="en-US" u="sng" dirty="0"/>
              <a:t>Not</a:t>
            </a:r>
            <a:r>
              <a:rPr lang="en-US" dirty="0"/>
              <a:t> included:</a:t>
            </a:r>
            <a:endParaRPr lang="en-US" u="sng" dirty="0"/>
          </a:p>
          <a:p>
            <a:pPr lvl="2"/>
            <a:r>
              <a:rPr lang="en-US" dirty="0"/>
              <a:t>Free movement of persons</a:t>
            </a:r>
          </a:p>
          <a:p>
            <a:pPr lvl="2"/>
            <a:r>
              <a:rPr lang="en-US" dirty="0"/>
              <a:t>UK subject to European Court of Justice</a:t>
            </a:r>
          </a:p>
          <a:p>
            <a:pPr lvl="2"/>
            <a:r>
              <a:rPr lang="en-US" dirty="0"/>
              <a:t>UK subject to EU regulations</a:t>
            </a:r>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11</a:t>
            </a:fld>
            <a:endParaRPr lang="en-US"/>
          </a:p>
        </p:txBody>
      </p:sp>
    </p:spTree>
    <p:extLst>
      <p:ext uri="{BB962C8B-B14F-4D97-AF65-F5344CB8AC3E}">
        <p14:creationId xmlns:p14="http://schemas.microsoft.com/office/powerpoint/2010/main" val="2105460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Northern Ireland (N.I.) Protocol</a:t>
            </a:r>
          </a:p>
          <a:p>
            <a:pPr lvl="1"/>
            <a:r>
              <a:rPr lang="en-US" dirty="0"/>
              <a:t>Part of the Brexit Withdrawal Agreement from Dec 24, 2020</a:t>
            </a:r>
          </a:p>
          <a:p>
            <a:pPr lvl="1"/>
            <a:r>
              <a:rPr lang="en-US" dirty="0"/>
              <a:t>Avoids hard border between N.I. (part of UK) and Ireland (EU member country) by</a:t>
            </a:r>
          </a:p>
          <a:p>
            <a:pPr lvl="2"/>
            <a:r>
              <a:rPr lang="en-US" dirty="0"/>
              <a:t>Keeping N.I. in EU customs union</a:t>
            </a:r>
          </a:p>
          <a:p>
            <a:pPr lvl="2"/>
            <a:r>
              <a:rPr lang="en-US" dirty="0"/>
              <a:t>Adding customs checks, etc., between N.I. and Great Britain (the rest of UK:  England, Scotland, Wales)</a:t>
            </a:r>
          </a:p>
          <a:p>
            <a:pPr lvl="1"/>
            <a:r>
              <a:rPr lang="en-US" dirty="0"/>
              <a:t>Reason:  To avoid re-igniting the “Troubles”</a:t>
            </a:r>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12</a:t>
            </a:fld>
            <a:endParaRPr lang="en-US"/>
          </a:p>
        </p:txBody>
      </p:sp>
    </p:spTree>
    <p:extLst>
      <p:ext uri="{BB962C8B-B14F-4D97-AF65-F5344CB8AC3E}">
        <p14:creationId xmlns:p14="http://schemas.microsoft.com/office/powerpoint/2010/main" val="355265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The N.I. Protocol Is Contentious</a:t>
            </a:r>
          </a:p>
          <a:p>
            <a:pPr lvl="1"/>
            <a:r>
              <a:rPr lang="en-US" dirty="0"/>
              <a:t>Trade within UK between N.I. and Great Britain is costly and cumbersome</a:t>
            </a:r>
          </a:p>
          <a:p>
            <a:pPr lvl="2"/>
            <a:r>
              <a:rPr lang="en-US" dirty="0"/>
              <a:t>Must pass through customs checks</a:t>
            </a:r>
          </a:p>
          <a:p>
            <a:pPr lvl="2"/>
            <a:r>
              <a:rPr lang="en-US" dirty="0"/>
              <a:t>These often include checks for satisfying regulations (health &amp; safety, etc.)</a:t>
            </a:r>
          </a:p>
          <a:p>
            <a:pPr lvl="1"/>
            <a:r>
              <a:rPr lang="en-US" dirty="0"/>
              <a:t>PM Johnson in June 2022 (before he stepped down) submitted a bill to “rip up” the Protocol</a:t>
            </a:r>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13</a:t>
            </a:fld>
            <a:endParaRPr lang="en-US"/>
          </a:p>
        </p:txBody>
      </p:sp>
    </p:spTree>
    <p:extLst>
      <p:ext uri="{BB962C8B-B14F-4D97-AF65-F5344CB8AC3E}">
        <p14:creationId xmlns:p14="http://schemas.microsoft.com/office/powerpoint/2010/main" val="2868572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14</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316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Brexit (</a:t>
            </a:r>
            <a:r>
              <a:rPr lang="en-US" dirty="0" err="1"/>
              <a:t>Kirkegaard</a:t>
            </a:r>
            <a:r>
              <a:rPr lang="en-US" b="1" dirty="0"/>
              <a:t>)</a:t>
            </a:r>
            <a:endParaRPr lang="en-US" dirty="0"/>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UK objectives are mentioned here as having been achieved by the agreement?</a:t>
            </a:r>
          </a:p>
          <a:p>
            <a:r>
              <a:rPr lang="en-US" dirty="0"/>
              <a:t>What aspects of UK-EU interactions will be adversely affected by the agreement?</a:t>
            </a:r>
          </a:p>
          <a:p>
            <a:r>
              <a:rPr lang="en-US" dirty="0"/>
              <a:t>What is the relevance of </a:t>
            </a:r>
          </a:p>
          <a:p>
            <a:pPr lvl="1"/>
            <a:r>
              <a:rPr lang="en-US" dirty="0"/>
              <a:t>“rules of origin”?</a:t>
            </a:r>
          </a:p>
          <a:p>
            <a:pPr lvl="1"/>
            <a:r>
              <a:rPr lang="en-US" dirty="0"/>
              <a:t>“minimal processing requirements”?</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15</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901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Brexit </a:t>
            </a:r>
            <a:br>
              <a:rPr lang="en-US" dirty="0"/>
            </a:br>
            <a:r>
              <a:rPr lang="en-US" dirty="0"/>
              <a:t>(Castle</a:t>
            </a:r>
            <a:r>
              <a:rPr lang="en-US" b="1" dirty="0"/>
              <a:t>)</a:t>
            </a:r>
            <a:endParaRPr lang="en-US" dirty="0"/>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is the most problematic piece of the protocol? </a:t>
            </a:r>
          </a:p>
          <a:p>
            <a:r>
              <a:rPr lang="en-US" dirty="0"/>
              <a:t>Why did they not just have a normal EU-UK border between Ireland and Northern Ireland? </a:t>
            </a:r>
          </a:p>
          <a:p>
            <a:r>
              <a:rPr lang="en-US" dirty="0"/>
              <a:t>Why are sausages an issue?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16</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183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Brexit </a:t>
            </a:r>
            <a:br>
              <a:rPr lang="en-US" dirty="0"/>
            </a:br>
            <a:r>
              <a:rPr lang="en-US" dirty="0"/>
              <a:t>(Parker</a:t>
            </a:r>
            <a:r>
              <a:rPr lang="en-US" b="1" dirty="0"/>
              <a:t>)</a:t>
            </a:r>
            <a:endParaRPr lang="en-US" dirty="0"/>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did the Northern Ireland Protocol do, to the extent that you can tell from this? </a:t>
            </a:r>
          </a:p>
          <a:p>
            <a:r>
              <a:rPr lang="en-US" dirty="0"/>
              <a:t>What does this new law try to do? </a:t>
            </a:r>
          </a:p>
          <a:p>
            <a:r>
              <a:rPr lang="en-US" dirty="0"/>
              <a:t>What motivates this?  Are the people in Northern Ireland unhappy with it? </a:t>
            </a:r>
          </a:p>
          <a:p>
            <a:r>
              <a:rPr lang="en-US" dirty="0"/>
              <a:t>Who objects to this, and why? </a:t>
            </a:r>
          </a:p>
          <a:p>
            <a:r>
              <a:rPr lang="en-US" dirty="0"/>
              <a:t>Will the law take effect?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17</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62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Cases and deaths</a:t>
            </a:r>
          </a:p>
          <a:p>
            <a:r>
              <a:rPr lang="en-US" dirty="0"/>
              <a:t>Changes in trade</a:t>
            </a:r>
          </a:p>
          <a:p>
            <a:r>
              <a:rPr lang="en-US" dirty="0"/>
              <a:t>Changes in trade policies</a:t>
            </a:r>
          </a:p>
          <a:p>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18</a:t>
            </a:fld>
            <a:endParaRPr lang="en-US"/>
          </a:p>
        </p:txBody>
      </p:sp>
    </p:spTree>
    <p:extLst>
      <p:ext uri="{BB962C8B-B14F-4D97-AF65-F5344CB8AC3E}">
        <p14:creationId xmlns:p14="http://schemas.microsoft.com/office/powerpoint/2010/main" val="379267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43D662-9EB0-4031-3DD2-61A89210733B}"/>
              </a:ext>
            </a:extLst>
          </p:cNvPr>
          <p:cNvPicPr>
            <a:picLocks noChangeAspect="1"/>
          </p:cNvPicPr>
          <p:nvPr/>
        </p:nvPicPr>
        <p:blipFill>
          <a:blip r:embed="rId3"/>
          <a:stretch>
            <a:fillRect/>
          </a:stretch>
        </p:blipFill>
        <p:spPr>
          <a:xfrm>
            <a:off x="685800" y="1406820"/>
            <a:ext cx="7772400" cy="4044359"/>
          </a:xfrm>
          <a:prstGeom prst="rect">
            <a:avLst/>
          </a:prstGeom>
        </p:spPr>
      </p:pic>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8" name="TextBox 7">
            <a:extLst>
              <a:ext uri="{FF2B5EF4-FFF2-40B4-BE49-F238E27FC236}">
                <a16:creationId xmlns:a16="http://schemas.microsoft.com/office/drawing/2014/main" id="{F61D7BD5-FF6F-504F-97BE-3CF6E8218C50}"/>
              </a:ext>
            </a:extLst>
          </p:cNvPr>
          <p:cNvSpPr txBox="1"/>
          <p:nvPr/>
        </p:nvSpPr>
        <p:spPr>
          <a:xfrm>
            <a:off x="228600" y="5943600"/>
            <a:ext cx="8610600" cy="369332"/>
          </a:xfrm>
          <a:prstGeom prst="rect">
            <a:avLst/>
          </a:prstGeom>
          <a:noFill/>
        </p:spPr>
        <p:txBody>
          <a:bodyPr wrap="square" rtlCol="0">
            <a:spAutoFit/>
          </a:bodyPr>
          <a:lstStyle/>
          <a:p>
            <a:r>
              <a:rPr lang="en-US" dirty="0"/>
              <a:t>Source:  WHO Coronavirus Disease (COVID-19) Dashboard as of Aug 23, 2022</a:t>
            </a:r>
          </a:p>
        </p:txBody>
      </p:sp>
      <p:pic>
        <p:nvPicPr>
          <p:cNvPr id="9" name="Picture 8">
            <a:extLst>
              <a:ext uri="{FF2B5EF4-FFF2-40B4-BE49-F238E27FC236}">
                <a16:creationId xmlns:a16="http://schemas.microsoft.com/office/drawing/2014/main" id="{A0CE17D0-B4B4-2A49-9A38-F5C45F893336}"/>
              </a:ext>
            </a:extLst>
          </p:cNvPr>
          <p:cNvPicPr>
            <a:picLocks noChangeAspect="1"/>
          </p:cNvPicPr>
          <p:nvPr/>
        </p:nvPicPr>
        <p:blipFill>
          <a:blip r:embed="rId4"/>
          <a:stretch>
            <a:fillRect/>
          </a:stretch>
        </p:blipFill>
        <p:spPr>
          <a:xfrm>
            <a:off x="762000" y="152400"/>
            <a:ext cx="2734866" cy="3209022"/>
          </a:xfrm>
          <a:prstGeom prst="rect">
            <a:avLst/>
          </a:prstGeom>
        </p:spPr>
      </p:pic>
      <p:sp>
        <p:nvSpPr>
          <p:cNvPr id="6" name="TextBox 5">
            <a:extLst>
              <a:ext uri="{FF2B5EF4-FFF2-40B4-BE49-F238E27FC236}">
                <a16:creationId xmlns:a16="http://schemas.microsoft.com/office/drawing/2014/main" id="{729BFBC0-102A-5841-BCC9-7B695E9EDC9B}"/>
              </a:ext>
            </a:extLst>
          </p:cNvPr>
          <p:cNvSpPr txBox="1"/>
          <p:nvPr/>
        </p:nvSpPr>
        <p:spPr>
          <a:xfrm>
            <a:off x="2743200" y="1200150"/>
            <a:ext cx="2914650" cy="830997"/>
          </a:xfrm>
          <a:prstGeom prst="rect">
            <a:avLst/>
          </a:prstGeom>
          <a:noFill/>
        </p:spPr>
        <p:txBody>
          <a:bodyPr wrap="square" rtlCol="0">
            <a:spAutoFit/>
          </a:bodyPr>
          <a:lstStyle/>
          <a:p>
            <a:pPr algn="ctr"/>
            <a:r>
              <a:rPr lang="en-US" sz="3000" dirty="0"/>
              <a:t>Cases</a:t>
            </a:r>
          </a:p>
          <a:p>
            <a:pPr algn="ctr"/>
            <a:r>
              <a:rPr lang="en-US" dirty="0"/>
              <a:t>Daily Confirmed Cases</a:t>
            </a:r>
          </a:p>
        </p:txBody>
      </p:sp>
      <p:sp>
        <p:nvSpPr>
          <p:cNvPr id="11" name="TextBox 10">
            <a:extLst>
              <a:ext uri="{FF2B5EF4-FFF2-40B4-BE49-F238E27FC236}">
                <a16:creationId xmlns:a16="http://schemas.microsoft.com/office/drawing/2014/main" id="{9AD0C9ED-F133-9441-8401-06112C8097FE}"/>
              </a:ext>
            </a:extLst>
          </p:cNvPr>
          <p:cNvSpPr txBox="1"/>
          <p:nvPr/>
        </p:nvSpPr>
        <p:spPr>
          <a:xfrm>
            <a:off x="685800" y="5383472"/>
            <a:ext cx="6553200" cy="369332"/>
          </a:xfrm>
          <a:prstGeom prst="rect">
            <a:avLst/>
          </a:prstGeom>
          <a:noFill/>
        </p:spPr>
        <p:txBody>
          <a:bodyPr wrap="square" rtlCol="0">
            <a:spAutoFit/>
          </a:bodyPr>
          <a:lstStyle/>
          <a:p>
            <a:r>
              <a:rPr lang="en-US" dirty="0"/>
              <a:t>2020                          2021                                       2022</a:t>
            </a:r>
          </a:p>
        </p:txBody>
      </p:sp>
    </p:spTree>
    <p:extLst>
      <p:ext uri="{BB962C8B-B14F-4D97-AF65-F5344CB8AC3E}">
        <p14:creationId xmlns:p14="http://schemas.microsoft.com/office/powerpoint/2010/main" val="112264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50A2-5698-D244-BFD8-D5C73F6A937A}"/>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0DE79897-028A-B34E-A86E-BD208ECE5784}"/>
              </a:ext>
            </a:extLst>
          </p:cNvPr>
          <p:cNvSpPr>
            <a:spLocks noGrp="1"/>
          </p:cNvSpPr>
          <p:nvPr>
            <p:ph idx="1"/>
          </p:nvPr>
        </p:nvSpPr>
        <p:spPr/>
        <p:txBody>
          <a:bodyPr/>
          <a:lstStyle/>
          <a:p>
            <a:r>
              <a:rPr lang="en-US" sz="2800" dirty="0"/>
              <a:t>Quiz 1 due Friday midnight.  </a:t>
            </a:r>
          </a:p>
          <a:p>
            <a:pPr lvl="1"/>
            <a:r>
              <a:rPr lang="en-US" sz="2400" dirty="0"/>
              <a:t>Accepted until Saturday midnight with penalty</a:t>
            </a:r>
          </a:p>
          <a:p>
            <a:pPr lvl="1"/>
            <a:r>
              <a:rPr lang="en-US" sz="2400" dirty="0"/>
              <a:t>Covers material from last Thursday and today only.</a:t>
            </a:r>
          </a:p>
        </p:txBody>
      </p:sp>
      <p:sp>
        <p:nvSpPr>
          <p:cNvPr id="4" name="Footer Placeholder 3">
            <a:extLst>
              <a:ext uri="{FF2B5EF4-FFF2-40B4-BE49-F238E27FC236}">
                <a16:creationId xmlns:a16="http://schemas.microsoft.com/office/drawing/2014/main" id="{B2B90D0B-178E-8F44-9ED3-68FAE42FF5DF}"/>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652C655C-3907-1F43-8989-5A879785897A}"/>
              </a:ext>
            </a:extLst>
          </p:cNvPr>
          <p:cNvSpPr>
            <a:spLocks noGrp="1"/>
          </p:cNvSpPr>
          <p:nvPr>
            <p:ph type="sldNum" sz="quarter" idx="12"/>
          </p:nvPr>
        </p:nvSpPr>
        <p:spPr/>
        <p:txBody>
          <a:bodyPr/>
          <a:lstStyle/>
          <a:p>
            <a:pPr>
              <a:defRPr/>
            </a:pPr>
            <a:fld id="{659DFB22-C7E9-9E4B-8431-4E4E88AD005A}" type="slidenum">
              <a:rPr lang="en-US" smtClean="0"/>
              <a:pPr>
                <a:defRPr/>
              </a:pPr>
              <a:t>2</a:t>
            </a:fld>
            <a:endParaRPr lang="en-US"/>
          </a:p>
        </p:txBody>
      </p:sp>
    </p:spTree>
    <p:extLst>
      <p:ext uri="{BB962C8B-B14F-4D97-AF65-F5344CB8AC3E}">
        <p14:creationId xmlns:p14="http://schemas.microsoft.com/office/powerpoint/2010/main" val="4022842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F74E0-2D69-2B08-1827-0388676DABEA}"/>
              </a:ext>
            </a:extLst>
          </p:cNvPr>
          <p:cNvPicPr>
            <a:picLocks noChangeAspect="1"/>
          </p:cNvPicPr>
          <p:nvPr/>
        </p:nvPicPr>
        <p:blipFill>
          <a:blip r:embed="rId3"/>
          <a:stretch>
            <a:fillRect/>
          </a:stretch>
        </p:blipFill>
        <p:spPr>
          <a:xfrm>
            <a:off x="685800" y="1406820"/>
            <a:ext cx="7772400" cy="4044359"/>
          </a:xfrm>
          <a:prstGeom prst="rect">
            <a:avLst/>
          </a:prstGeom>
        </p:spPr>
      </p:pic>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9" name="TextBox 8">
            <a:extLst>
              <a:ext uri="{FF2B5EF4-FFF2-40B4-BE49-F238E27FC236}">
                <a16:creationId xmlns:a16="http://schemas.microsoft.com/office/drawing/2014/main" id="{64BB7185-F1C6-8D4E-B0F2-ACEA2E934036}"/>
              </a:ext>
            </a:extLst>
          </p:cNvPr>
          <p:cNvSpPr txBox="1"/>
          <p:nvPr/>
        </p:nvSpPr>
        <p:spPr>
          <a:xfrm>
            <a:off x="2743200" y="1200150"/>
            <a:ext cx="2914650" cy="830997"/>
          </a:xfrm>
          <a:prstGeom prst="rect">
            <a:avLst/>
          </a:prstGeom>
          <a:noFill/>
        </p:spPr>
        <p:txBody>
          <a:bodyPr wrap="square" rtlCol="0">
            <a:spAutoFit/>
          </a:bodyPr>
          <a:lstStyle/>
          <a:p>
            <a:pPr algn="ctr"/>
            <a:r>
              <a:rPr lang="en-US" sz="3000" dirty="0"/>
              <a:t>Deaths</a:t>
            </a:r>
          </a:p>
          <a:p>
            <a:pPr algn="ctr"/>
            <a:r>
              <a:rPr lang="en-US" dirty="0"/>
              <a:t>Daily Deaths</a:t>
            </a:r>
          </a:p>
        </p:txBody>
      </p:sp>
      <p:sp>
        <p:nvSpPr>
          <p:cNvPr id="7" name="TextBox 6">
            <a:extLst>
              <a:ext uri="{FF2B5EF4-FFF2-40B4-BE49-F238E27FC236}">
                <a16:creationId xmlns:a16="http://schemas.microsoft.com/office/drawing/2014/main" id="{24AB150A-0734-D648-A8BC-9904915F1D57}"/>
              </a:ext>
            </a:extLst>
          </p:cNvPr>
          <p:cNvSpPr txBox="1"/>
          <p:nvPr/>
        </p:nvSpPr>
        <p:spPr>
          <a:xfrm>
            <a:off x="228600" y="5943600"/>
            <a:ext cx="8610600" cy="369332"/>
          </a:xfrm>
          <a:prstGeom prst="rect">
            <a:avLst/>
          </a:prstGeom>
          <a:noFill/>
        </p:spPr>
        <p:txBody>
          <a:bodyPr wrap="square" rtlCol="0">
            <a:spAutoFit/>
          </a:bodyPr>
          <a:lstStyle/>
          <a:p>
            <a:r>
              <a:rPr lang="en-US" dirty="0"/>
              <a:t>Source:  WHO Coronavirus Disease (COVID-19) Dashboard as of Aug 23, 2022</a:t>
            </a:r>
          </a:p>
        </p:txBody>
      </p:sp>
      <p:grpSp>
        <p:nvGrpSpPr>
          <p:cNvPr id="12" name="Group 11">
            <a:extLst>
              <a:ext uri="{FF2B5EF4-FFF2-40B4-BE49-F238E27FC236}">
                <a16:creationId xmlns:a16="http://schemas.microsoft.com/office/drawing/2014/main" id="{38428ECA-434E-A488-360C-AED694FAA7F2}"/>
              </a:ext>
            </a:extLst>
          </p:cNvPr>
          <p:cNvGrpSpPr/>
          <p:nvPr/>
        </p:nvGrpSpPr>
        <p:grpSpPr>
          <a:xfrm>
            <a:off x="766823" y="466837"/>
            <a:ext cx="2197261" cy="2928235"/>
            <a:chOff x="337595" y="393699"/>
            <a:chExt cx="3352800" cy="4477267"/>
          </a:xfrm>
        </p:grpSpPr>
        <p:pic>
          <p:nvPicPr>
            <p:cNvPr id="5" name="Picture 4">
              <a:extLst>
                <a:ext uri="{FF2B5EF4-FFF2-40B4-BE49-F238E27FC236}">
                  <a16:creationId xmlns:a16="http://schemas.microsoft.com/office/drawing/2014/main" id="{79BE0F23-7AE8-23FA-B12A-EA807B543C74}"/>
                </a:ext>
              </a:extLst>
            </p:cNvPr>
            <p:cNvPicPr>
              <a:picLocks noChangeAspect="1"/>
            </p:cNvPicPr>
            <p:nvPr/>
          </p:nvPicPr>
          <p:blipFill>
            <a:blip r:embed="rId4"/>
            <a:stretch>
              <a:fillRect/>
            </a:stretch>
          </p:blipFill>
          <p:spPr>
            <a:xfrm>
              <a:off x="337595" y="393699"/>
              <a:ext cx="3352800" cy="3035300"/>
            </a:xfrm>
            <a:prstGeom prst="rect">
              <a:avLst/>
            </a:prstGeom>
          </p:spPr>
        </p:pic>
        <p:pic>
          <p:nvPicPr>
            <p:cNvPr id="11" name="Picture 10">
              <a:extLst>
                <a:ext uri="{FF2B5EF4-FFF2-40B4-BE49-F238E27FC236}">
                  <a16:creationId xmlns:a16="http://schemas.microsoft.com/office/drawing/2014/main" id="{0B42BA72-20EC-9173-25D6-03B5A469566E}"/>
                </a:ext>
              </a:extLst>
            </p:cNvPr>
            <p:cNvPicPr>
              <a:picLocks noChangeAspect="1"/>
            </p:cNvPicPr>
            <p:nvPr/>
          </p:nvPicPr>
          <p:blipFill>
            <a:blip r:embed="rId5"/>
            <a:stretch>
              <a:fillRect/>
            </a:stretch>
          </p:blipFill>
          <p:spPr>
            <a:xfrm>
              <a:off x="349250" y="3372366"/>
              <a:ext cx="2044700" cy="1498600"/>
            </a:xfrm>
            <a:prstGeom prst="rect">
              <a:avLst/>
            </a:prstGeom>
          </p:spPr>
        </p:pic>
      </p:grpSp>
      <p:sp>
        <p:nvSpPr>
          <p:cNvPr id="13" name="TextBox 12">
            <a:extLst>
              <a:ext uri="{FF2B5EF4-FFF2-40B4-BE49-F238E27FC236}">
                <a16:creationId xmlns:a16="http://schemas.microsoft.com/office/drawing/2014/main" id="{60660825-A60F-1258-D0B5-5CD0BED3234C}"/>
              </a:ext>
            </a:extLst>
          </p:cNvPr>
          <p:cNvSpPr txBox="1"/>
          <p:nvPr/>
        </p:nvSpPr>
        <p:spPr>
          <a:xfrm>
            <a:off x="685800" y="5383472"/>
            <a:ext cx="6553200" cy="369332"/>
          </a:xfrm>
          <a:prstGeom prst="rect">
            <a:avLst/>
          </a:prstGeom>
          <a:noFill/>
        </p:spPr>
        <p:txBody>
          <a:bodyPr wrap="square" rtlCol="0">
            <a:spAutoFit/>
          </a:bodyPr>
          <a:lstStyle/>
          <a:p>
            <a:r>
              <a:rPr lang="en-US" dirty="0"/>
              <a:t>2020                          2021                                       2022</a:t>
            </a:r>
          </a:p>
        </p:txBody>
      </p:sp>
    </p:spTree>
    <p:extLst>
      <p:ext uri="{BB962C8B-B14F-4D97-AF65-F5344CB8AC3E}">
        <p14:creationId xmlns:p14="http://schemas.microsoft.com/office/powerpoint/2010/main" val="1702128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Global trade dropped abruptly, due to</a:t>
            </a:r>
          </a:p>
          <a:p>
            <a:pPr lvl="1"/>
            <a:r>
              <a:rPr lang="en-US" dirty="0"/>
              <a:t>Factory shutdowns, first in China, then elsewhere, cutting supply</a:t>
            </a:r>
          </a:p>
          <a:p>
            <a:pPr lvl="1"/>
            <a:r>
              <a:rPr lang="en-US" dirty="0"/>
              <a:t>Supply chains interrupted, cutting supply even from factories not shut down</a:t>
            </a:r>
          </a:p>
          <a:p>
            <a:pPr lvl="1"/>
            <a:r>
              <a:rPr lang="en-US" dirty="0"/>
              <a:t>Incomes fell as jobs were lost, cutting demand</a:t>
            </a:r>
          </a:p>
          <a:p>
            <a:pPr lvl="1"/>
            <a:r>
              <a:rPr lang="en-US" dirty="0"/>
              <a:t>Some shipping, and most air transport, stopped due to virus (much normally rides with passengers)</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21</a:t>
            </a:fld>
            <a:endParaRPr lang="en-US"/>
          </a:p>
        </p:txBody>
      </p:sp>
    </p:spTree>
    <p:extLst>
      <p:ext uri="{BB962C8B-B14F-4D97-AF65-F5344CB8AC3E}">
        <p14:creationId xmlns:p14="http://schemas.microsoft.com/office/powerpoint/2010/main" val="3731049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Trade then recovered just as abruptly</a:t>
            </a:r>
          </a:p>
          <a:p>
            <a:pPr lvl="1"/>
            <a:r>
              <a:rPr lang="en-US" dirty="0"/>
              <a:t>Much faster than after 2008 financial crisis</a:t>
            </a:r>
          </a:p>
          <a:p>
            <a:r>
              <a:rPr lang="en-US" dirty="0"/>
              <a:t>Trade in goods then set records in 2021</a:t>
            </a:r>
          </a:p>
          <a:p>
            <a:r>
              <a:rPr lang="en-US" dirty="0"/>
              <a:t>Trade in services resumed growth later, just recently surpassing pre-pandemic levels</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22</a:t>
            </a:fld>
            <a:endParaRPr lang="en-US"/>
          </a:p>
        </p:txBody>
      </p:sp>
    </p:spTree>
    <p:extLst>
      <p:ext uri="{BB962C8B-B14F-4D97-AF65-F5344CB8AC3E}">
        <p14:creationId xmlns:p14="http://schemas.microsoft.com/office/powerpoint/2010/main" val="3950813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23</a:t>
            </a:fld>
            <a:endParaRPr lang="en-US"/>
          </a:p>
        </p:txBody>
      </p:sp>
      <p:pic>
        <p:nvPicPr>
          <p:cNvPr id="2" name="Picture 1">
            <a:extLst>
              <a:ext uri="{FF2B5EF4-FFF2-40B4-BE49-F238E27FC236}">
                <a16:creationId xmlns:a16="http://schemas.microsoft.com/office/drawing/2014/main" id="{AC946942-3FA0-3A4B-843F-371C61CD0982}"/>
              </a:ext>
            </a:extLst>
          </p:cNvPr>
          <p:cNvPicPr>
            <a:picLocks noChangeAspect="1"/>
          </p:cNvPicPr>
          <p:nvPr/>
        </p:nvPicPr>
        <p:blipFill>
          <a:blip r:embed="rId3"/>
          <a:stretch>
            <a:fillRect/>
          </a:stretch>
        </p:blipFill>
        <p:spPr>
          <a:xfrm>
            <a:off x="1447800" y="457200"/>
            <a:ext cx="6263715" cy="5867400"/>
          </a:xfrm>
          <a:prstGeom prst="rect">
            <a:avLst/>
          </a:prstGeom>
        </p:spPr>
      </p:pic>
      <p:sp>
        <p:nvSpPr>
          <p:cNvPr id="6" name="TextBox 5">
            <a:extLst>
              <a:ext uri="{FF2B5EF4-FFF2-40B4-BE49-F238E27FC236}">
                <a16:creationId xmlns:a16="http://schemas.microsoft.com/office/drawing/2014/main" id="{EC8CBC3E-4F64-854F-B12E-0426F341B9D3}"/>
              </a:ext>
            </a:extLst>
          </p:cNvPr>
          <p:cNvSpPr txBox="1"/>
          <p:nvPr/>
        </p:nvSpPr>
        <p:spPr>
          <a:xfrm>
            <a:off x="228600" y="6248400"/>
            <a:ext cx="2743200" cy="369332"/>
          </a:xfrm>
          <a:prstGeom prst="rect">
            <a:avLst/>
          </a:prstGeom>
          <a:noFill/>
        </p:spPr>
        <p:txBody>
          <a:bodyPr wrap="square" rtlCol="0">
            <a:spAutoFit/>
          </a:bodyPr>
          <a:lstStyle/>
          <a:p>
            <a:r>
              <a:rPr lang="en-US" dirty="0"/>
              <a:t>Hannon, </a:t>
            </a:r>
            <a:r>
              <a:rPr lang="en-US" i="1" dirty="0"/>
              <a:t>WSJ,</a:t>
            </a:r>
            <a:r>
              <a:rPr lang="en-US" dirty="0"/>
              <a:t> 2/25/21.</a:t>
            </a:r>
          </a:p>
        </p:txBody>
      </p:sp>
    </p:spTree>
    <p:extLst>
      <p:ext uri="{BB962C8B-B14F-4D97-AF65-F5344CB8AC3E}">
        <p14:creationId xmlns:p14="http://schemas.microsoft.com/office/powerpoint/2010/main" val="4034586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24</a:t>
            </a:fld>
            <a:endParaRPr lang="en-US"/>
          </a:p>
        </p:txBody>
      </p:sp>
      <p:pic>
        <p:nvPicPr>
          <p:cNvPr id="6" name="Picture 5">
            <a:extLst>
              <a:ext uri="{FF2B5EF4-FFF2-40B4-BE49-F238E27FC236}">
                <a16:creationId xmlns:a16="http://schemas.microsoft.com/office/drawing/2014/main" id="{3D25E79C-76E5-4092-B64B-A0B07D9E3F8F}"/>
              </a:ext>
            </a:extLst>
          </p:cNvPr>
          <p:cNvPicPr>
            <a:picLocks noChangeAspect="1"/>
          </p:cNvPicPr>
          <p:nvPr/>
        </p:nvPicPr>
        <p:blipFill>
          <a:blip r:embed="rId3"/>
          <a:stretch>
            <a:fillRect/>
          </a:stretch>
        </p:blipFill>
        <p:spPr>
          <a:xfrm>
            <a:off x="685800" y="1304283"/>
            <a:ext cx="7772400" cy="4249433"/>
          </a:xfrm>
          <a:prstGeom prst="rect">
            <a:avLst/>
          </a:prstGeom>
        </p:spPr>
      </p:pic>
      <p:pic>
        <p:nvPicPr>
          <p:cNvPr id="7" name="Picture 6">
            <a:extLst>
              <a:ext uri="{FF2B5EF4-FFF2-40B4-BE49-F238E27FC236}">
                <a16:creationId xmlns:a16="http://schemas.microsoft.com/office/drawing/2014/main" id="{BA37382C-19EC-4B37-3D0F-EC5CD9693859}"/>
              </a:ext>
            </a:extLst>
          </p:cNvPr>
          <p:cNvPicPr>
            <a:picLocks noChangeAspect="1"/>
          </p:cNvPicPr>
          <p:nvPr/>
        </p:nvPicPr>
        <p:blipFill>
          <a:blip r:embed="rId4"/>
          <a:stretch>
            <a:fillRect/>
          </a:stretch>
        </p:blipFill>
        <p:spPr>
          <a:xfrm>
            <a:off x="1871965" y="1180618"/>
            <a:ext cx="5006533" cy="441165"/>
          </a:xfrm>
          <a:prstGeom prst="rect">
            <a:avLst/>
          </a:prstGeom>
        </p:spPr>
      </p:pic>
      <p:sp>
        <p:nvSpPr>
          <p:cNvPr id="8" name="TextBox 7">
            <a:extLst>
              <a:ext uri="{FF2B5EF4-FFF2-40B4-BE49-F238E27FC236}">
                <a16:creationId xmlns:a16="http://schemas.microsoft.com/office/drawing/2014/main" id="{B390C515-AE9D-3655-B693-17297F0E571D}"/>
              </a:ext>
            </a:extLst>
          </p:cNvPr>
          <p:cNvSpPr txBox="1"/>
          <p:nvPr/>
        </p:nvSpPr>
        <p:spPr>
          <a:xfrm>
            <a:off x="298048" y="5922059"/>
            <a:ext cx="2743200" cy="646331"/>
          </a:xfrm>
          <a:prstGeom prst="rect">
            <a:avLst/>
          </a:prstGeom>
          <a:noFill/>
        </p:spPr>
        <p:txBody>
          <a:bodyPr wrap="square" rtlCol="0">
            <a:spAutoFit/>
          </a:bodyPr>
          <a:lstStyle/>
          <a:p>
            <a:r>
              <a:rPr lang="en-US" dirty="0"/>
              <a:t>Source:  UNCTAD, February 17, 2022</a:t>
            </a:r>
          </a:p>
        </p:txBody>
      </p:sp>
      <p:sp>
        <p:nvSpPr>
          <p:cNvPr id="9" name="Oval 8">
            <a:extLst>
              <a:ext uri="{FF2B5EF4-FFF2-40B4-BE49-F238E27FC236}">
                <a16:creationId xmlns:a16="http://schemas.microsoft.com/office/drawing/2014/main" id="{C728FB36-252F-6A22-94E8-2066E81BCBD0}"/>
              </a:ext>
            </a:extLst>
          </p:cNvPr>
          <p:cNvSpPr/>
          <p:nvPr/>
        </p:nvSpPr>
        <p:spPr>
          <a:xfrm>
            <a:off x="5254906" y="2569580"/>
            <a:ext cx="648183" cy="219010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F3D72A-225B-7BEA-5C50-CF189CD148A6}"/>
              </a:ext>
            </a:extLst>
          </p:cNvPr>
          <p:cNvSpPr txBox="1"/>
          <p:nvPr/>
        </p:nvSpPr>
        <p:spPr>
          <a:xfrm>
            <a:off x="4768769" y="1621783"/>
            <a:ext cx="1620455" cy="923330"/>
          </a:xfrm>
          <a:prstGeom prst="rect">
            <a:avLst/>
          </a:prstGeom>
          <a:noFill/>
        </p:spPr>
        <p:txBody>
          <a:bodyPr wrap="square" rtlCol="0">
            <a:spAutoFit/>
          </a:bodyPr>
          <a:lstStyle/>
          <a:p>
            <a:pPr algn="ctr"/>
            <a:r>
              <a:rPr lang="en-US" b="1" dirty="0">
                <a:solidFill>
                  <a:srgbClr val="FF0000"/>
                </a:solidFill>
              </a:rPr>
              <a:t>Pandemic drop and recovery</a:t>
            </a:r>
          </a:p>
        </p:txBody>
      </p:sp>
    </p:spTree>
    <p:extLst>
      <p:ext uri="{BB962C8B-B14F-4D97-AF65-F5344CB8AC3E}">
        <p14:creationId xmlns:p14="http://schemas.microsoft.com/office/powerpoint/2010/main" val="10284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25</a:t>
            </a:fld>
            <a:endParaRPr lang="en-US"/>
          </a:p>
        </p:txBody>
      </p:sp>
      <p:pic>
        <p:nvPicPr>
          <p:cNvPr id="2" name="Picture 1">
            <a:extLst>
              <a:ext uri="{FF2B5EF4-FFF2-40B4-BE49-F238E27FC236}">
                <a16:creationId xmlns:a16="http://schemas.microsoft.com/office/drawing/2014/main" id="{9A90A4E2-3F84-C79B-09E2-CF12AA0945E1}"/>
              </a:ext>
            </a:extLst>
          </p:cNvPr>
          <p:cNvPicPr>
            <a:picLocks noChangeAspect="1"/>
          </p:cNvPicPr>
          <p:nvPr/>
        </p:nvPicPr>
        <p:blipFill>
          <a:blip r:embed="rId3"/>
          <a:stretch>
            <a:fillRect/>
          </a:stretch>
        </p:blipFill>
        <p:spPr>
          <a:xfrm>
            <a:off x="685800" y="684509"/>
            <a:ext cx="7772400" cy="5488982"/>
          </a:xfrm>
          <a:prstGeom prst="rect">
            <a:avLst/>
          </a:prstGeom>
        </p:spPr>
      </p:pic>
    </p:spTree>
    <p:extLst>
      <p:ext uri="{BB962C8B-B14F-4D97-AF65-F5344CB8AC3E}">
        <p14:creationId xmlns:p14="http://schemas.microsoft.com/office/powerpoint/2010/main" val="684159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26</a:t>
            </a:fld>
            <a:endParaRPr lang="en-US"/>
          </a:p>
        </p:txBody>
      </p:sp>
      <p:pic>
        <p:nvPicPr>
          <p:cNvPr id="3" name="Picture 2">
            <a:extLst>
              <a:ext uri="{FF2B5EF4-FFF2-40B4-BE49-F238E27FC236}">
                <a16:creationId xmlns:a16="http://schemas.microsoft.com/office/drawing/2014/main" id="{0078E183-D9A5-87A2-E05E-27CA7D2DBA5F}"/>
              </a:ext>
            </a:extLst>
          </p:cNvPr>
          <p:cNvPicPr>
            <a:picLocks noChangeAspect="1"/>
          </p:cNvPicPr>
          <p:nvPr/>
        </p:nvPicPr>
        <p:blipFill>
          <a:blip r:embed="rId3"/>
          <a:stretch>
            <a:fillRect/>
          </a:stretch>
        </p:blipFill>
        <p:spPr>
          <a:xfrm>
            <a:off x="685800" y="118987"/>
            <a:ext cx="7772400" cy="6620025"/>
          </a:xfrm>
          <a:prstGeom prst="rect">
            <a:avLst/>
          </a:prstGeom>
        </p:spPr>
      </p:pic>
    </p:spTree>
    <p:extLst>
      <p:ext uri="{BB962C8B-B14F-4D97-AF65-F5344CB8AC3E}">
        <p14:creationId xmlns:p14="http://schemas.microsoft.com/office/powerpoint/2010/main" val="1895792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Effects on policies</a:t>
            </a:r>
          </a:p>
          <a:p>
            <a:pPr lvl="1"/>
            <a:r>
              <a:rPr lang="en-US" dirty="0"/>
              <a:t>Export bans to keep in tools to fight virus</a:t>
            </a:r>
          </a:p>
          <a:p>
            <a:pPr lvl="1"/>
            <a:r>
              <a:rPr lang="en-US" dirty="0"/>
              <a:t>Import bans to keep out virus</a:t>
            </a:r>
          </a:p>
          <a:p>
            <a:pPr lvl="1"/>
            <a:r>
              <a:rPr lang="en-US" dirty="0"/>
              <a:t>Tariff reductions (just a few, to help needed access, mostly on medical supplies)</a:t>
            </a:r>
          </a:p>
          <a:p>
            <a:pPr lvl="1"/>
            <a:r>
              <a:rPr lang="en-US" dirty="0"/>
              <a:t>A group of countries committed to “keeping supply and trade links open” for “essential goods, especially medical supplies”</a:t>
            </a:r>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27</a:t>
            </a:fld>
            <a:endParaRPr lang="en-US"/>
          </a:p>
        </p:txBody>
      </p:sp>
    </p:spTree>
    <p:extLst>
      <p:ext uri="{BB962C8B-B14F-4D97-AF65-F5344CB8AC3E}">
        <p14:creationId xmlns:p14="http://schemas.microsoft.com/office/powerpoint/2010/main" val="1654831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EC77D0-DC28-2F46-843A-69AC59C68203}"/>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EEF8EDE2-E0BB-A949-B116-AE61ED2D84D9}"/>
              </a:ext>
            </a:extLst>
          </p:cNvPr>
          <p:cNvSpPr>
            <a:spLocks noGrp="1"/>
          </p:cNvSpPr>
          <p:nvPr>
            <p:ph type="sldNum" sz="quarter" idx="12"/>
          </p:nvPr>
        </p:nvSpPr>
        <p:spPr/>
        <p:txBody>
          <a:bodyPr/>
          <a:lstStyle/>
          <a:p>
            <a:pPr>
              <a:defRPr/>
            </a:pPr>
            <a:fld id="{659DFB22-C7E9-9E4B-8431-4E4E88AD005A}" type="slidenum">
              <a:rPr lang="en-US" smtClean="0"/>
              <a:pPr>
                <a:defRPr/>
              </a:pPr>
              <a:t>28</a:t>
            </a:fld>
            <a:endParaRPr lang="en-US"/>
          </a:p>
        </p:txBody>
      </p:sp>
      <p:pic>
        <p:nvPicPr>
          <p:cNvPr id="2" name="Picture 1">
            <a:extLst>
              <a:ext uri="{FF2B5EF4-FFF2-40B4-BE49-F238E27FC236}">
                <a16:creationId xmlns:a16="http://schemas.microsoft.com/office/drawing/2014/main" id="{ABC979B3-B1DF-AE4D-95D5-CDBF62192C2C}"/>
              </a:ext>
            </a:extLst>
          </p:cNvPr>
          <p:cNvPicPr>
            <a:picLocks noChangeAspect="1"/>
          </p:cNvPicPr>
          <p:nvPr/>
        </p:nvPicPr>
        <p:blipFill>
          <a:blip r:embed="rId3"/>
          <a:stretch>
            <a:fillRect/>
          </a:stretch>
        </p:blipFill>
        <p:spPr>
          <a:xfrm>
            <a:off x="964370" y="184269"/>
            <a:ext cx="7265230" cy="6445132"/>
          </a:xfrm>
          <a:prstGeom prst="rect">
            <a:avLst/>
          </a:prstGeom>
        </p:spPr>
      </p:pic>
      <p:sp>
        <p:nvSpPr>
          <p:cNvPr id="3" name="TextBox 2">
            <a:extLst>
              <a:ext uri="{FF2B5EF4-FFF2-40B4-BE49-F238E27FC236}">
                <a16:creationId xmlns:a16="http://schemas.microsoft.com/office/drawing/2014/main" id="{962837EB-A7CC-8F41-A50F-2E8C8C8B83E2}"/>
              </a:ext>
            </a:extLst>
          </p:cNvPr>
          <p:cNvSpPr txBox="1"/>
          <p:nvPr/>
        </p:nvSpPr>
        <p:spPr>
          <a:xfrm>
            <a:off x="2895600" y="1752600"/>
            <a:ext cx="3276600" cy="2492990"/>
          </a:xfrm>
          <a:prstGeom prst="rect">
            <a:avLst/>
          </a:prstGeom>
          <a:solidFill>
            <a:schemeClr val="bg1"/>
          </a:solidFill>
        </p:spPr>
        <p:txBody>
          <a:bodyPr wrap="square" rtlCol="0">
            <a:spAutoFit/>
          </a:bodyPr>
          <a:lstStyle/>
          <a:p>
            <a:r>
              <a:rPr lang="en-US" sz="1200" i="1" dirty="0"/>
              <a:t>Notes</a:t>
            </a:r>
            <a:r>
              <a:rPr lang="en-US" sz="1200" dirty="0"/>
              <a:t>: </a:t>
            </a:r>
            <a:r>
              <a:rPr lang="en-US" sz="1200" dirty="0" err="1"/>
              <a:t>Coloured</a:t>
            </a:r>
            <a:r>
              <a:rPr lang="en-US" sz="1200" dirty="0"/>
              <a:t> lines point to the names of countries located in the same space of a graph. Countries are displayed in terms of the duration (in days) of the longest period with at least one active import liberalization measure (horizontal axis) and at least one active export restriction (vertical axis). The value "Open" at the end of each axis identifies measures without an end date or that extend beyond December 2020. The font size of each country code is proportional to the total number of measures implemented; </a:t>
            </a:r>
            <a:r>
              <a:rPr lang="en-US" sz="1200" dirty="0" err="1"/>
              <a:t>colours</a:t>
            </a:r>
            <a:r>
              <a:rPr lang="en-US" sz="1200" dirty="0"/>
              <a:t> identify the associated world region. </a:t>
            </a:r>
          </a:p>
        </p:txBody>
      </p:sp>
      <p:sp>
        <p:nvSpPr>
          <p:cNvPr id="6" name="TextBox 5">
            <a:extLst>
              <a:ext uri="{FF2B5EF4-FFF2-40B4-BE49-F238E27FC236}">
                <a16:creationId xmlns:a16="http://schemas.microsoft.com/office/drawing/2014/main" id="{168C9389-4437-4745-B7F0-2D1274FA941D}"/>
              </a:ext>
            </a:extLst>
          </p:cNvPr>
          <p:cNvSpPr txBox="1"/>
          <p:nvPr/>
        </p:nvSpPr>
        <p:spPr>
          <a:xfrm>
            <a:off x="304800" y="5715000"/>
            <a:ext cx="1143000" cy="923330"/>
          </a:xfrm>
          <a:prstGeom prst="rect">
            <a:avLst/>
          </a:prstGeom>
          <a:noFill/>
        </p:spPr>
        <p:txBody>
          <a:bodyPr wrap="square" rtlCol="0">
            <a:spAutoFit/>
          </a:bodyPr>
          <a:lstStyle/>
          <a:p>
            <a:r>
              <a:rPr lang="en-US" dirty="0"/>
              <a:t>Source:  </a:t>
            </a:r>
            <a:r>
              <a:rPr lang="en-US" dirty="0" err="1"/>
              <a:t>Evenett</a:t>
            </a:r>
            <a:r>
              <a:rPr lang="en-US" dirty="0"/>
              <a:t> et al.</a:t>
            </a:r>
          </a:p>
        </p:txBody>
      </p:sp>
      <p:sp>
        <p:nvSpPr>
          <p:cNvPr id="8" name="Oval 7">
            <a:extLst>
              <a:ext uri="{FF2B5EF4-FFF2-40B4-BE49-F238E27FC236}">
                <a16:creationId xmlns:a16="http://schemas.microsoft.com/office/drawing/2014/main" id="{EF540370-479F-614F-8F03-16C598E87182}"/>
              </a:ext>
            </a:extLst>
          </p:cNvPr>
          <p:cNvSpPr/>
          <p:nvPr/>
        </p:nvSpPr>
        <p:spPr>
          <a:xfrm>
            <a:off x="1752600" y="533400"/>
            <a:ext cx="1168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a:extLst>
              <a:ext uri="{FF2B5EF4-FFF2-40B4-BE49-F238E27FC236}">
                <a16:creationId xmlns:a16="http://schemas.microsoft.com/office/drawing/2014/main" id="{AE73A0E4-2FA9-F940-9CFE-7820D4C54135}"/>
              </a:ext>
            </a:extLst>
          </p:cNvPr>
          <p:cNvSpPr/>
          <p:nvPr/>
        </p:nvSpPr>
        <p:spPr>
          <a:xfrm>
            <a:off x="152400" y="457200"/>
            <a:ext cx="1257300" cy="1054100"/>
          </a:xfrm>
          <a:prstGeom prst="wedgeRoundRectCallout">
            <a:avLst>
              <a:gd name="adj1" fmla="val 79137"/>
              <a:gd name="adj2" fmla="val -19079"/>
              <a:gd name="adj3" fmla="val 16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Countries with </a:t>
            </a:r>
            <a:r>
              <a:rPr lang="en-US" sz="1200" u="sng" dirty="0"/>
              <a:t>only</a:t>
            </a:r>
            <a:r>
              <a:rPr lang="en-US" sz="1200" dirty="0"/>
              <a:t> export restriction, extending beyond 2020</a:t>
            </a:r>
          </a:p>
        </p:txBody>
      </p:sp>
      <p:sp>
        <p:nvSpPr>
          <p:cNvPr id="10" name="Rounded Rectangular Callout 9">
            <a:extLst>
              <a:ext uri="{FF2B5EF4-FFF2-40B4-BE49-F238E27FC236}">
                <a16:creationId xmlns:a16="http://schemas.microsoft.com/office/drawing/2014/main" id="{685BFC76-4183-904C-B43D-FA9F7087DD63}"/>
              </a:ext>
            </a:extLst>
          </p:cNvPr>
          <p:cNvSpPr/>
          <p:nvPr/>
        </p:nvSpPr>
        <p:spPr>
          <a:xfrm>
            <a:off x="6172200" y="1981200"/>
            <a:ext cx="1511300" cy="1181100"/>
          </a:xfrm>
          <a:prstGeom prst="wedgeRoundRectCallout">
            <a:avLst>
              <a:gd name="adj1" fmla="val 30774"/>
              <a:gd name="adj2" fmla="val -82210"/>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lumMod val="50000"/>
                  </a:schemeClr>
                </a:solidFill>
              </a:rPr>
              <a:t>Countries with </a:t>
            </a:r>
            <a:r>
              <a:rPr lang="en-US" sz="1200" u="sng" dirty="0">
                <a:solidFill>
                  <a:schemeClr val="accent4">
                    <a:lumMod val="50000"/>
                  </a:schemeClr>
                </a:solidFill>
              </a:rPr>
              <a:t>both</a:t>
            </a:r>
            <a:r>
              <a:rPr lang="en-US" sz="1200" dirty="0">
                <a:solidFill>
                  <a:schemeClr val="accent4">
                    <a:lumMod val="50000"/>
                  </a:schemeClr>
                </a:solidFill>
              </a:rPr>
              <a:t> import facilitation and export restriction, extending beyond 2020</a:t>
            </a:r>
          </a:p>
        </p:txBody>
      </p:sp>
      <p:sp>
        <p:nvSpPr>
          <p:cNvPr id="11" name="Oval 10">
            <a:extLst>
              <a:ext uri="{FF2B5EF4-FFF2-40B4-BE49-F238E27FC236}">
                <a16:creationId xmlns:a16="http://schemas.microsoft.com/office/drawing/2014/main" id="{A7642A10-01D0-7249-8B01-047397B924AC}"/>
              </a:ext>
            </a:extLst>
          </p:cNvPr>
          <p:cNvSpPr/>
          <p:nvPr/>
        </p:nvSpPr>
        <p:spPr>
          <a:xfrm>
            <a:off x="7239000" y="533400"/>
            <a:ext cx="1168400" cy="11430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C28580-E151-114E-9052-4590ADB00CEF}"/>
              </a:ext>
            </a:extLst>
          </p:cNvPr>
          <p:cNvSpPr/>
          <p:nvPr/>
        </p:nvSpPr>
        <p:spPr>
          <a:xfrm>
            <a:off x="7239000" y="4648200"/>
            <a:ext cx="1168400" cy="11430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a:extLst>
              <a:ext uri="{FF2B5EF4-FFF2-40B4-BE49-F238E27FC236}">
                <a16:creationId xmlns:a16="http://schemas.microsoft.com/office/drawing/2014/main" id="{13ED91A1-0D39-294A-A526-6DB78D178276}"/>
              </a:ext>
            </a:extLst>
          </p:cNvPr>
          <p:cNvSpPr/>
          <p:nvPr/>
        </p:nvSpPr>
        <p:spPr>
          <a:xfrm>
            <a:off x="7315200" y="3276600"/>
            <a:ext cx="1587500" cy="939800"/>
          </a:xfrm>
          <a:prstGeom prst="wedgeRoundRectCallout">
            <a:avLst>
              <a:gd name="adj1" fmla="val -10056"/>
              <a:gd name="adj2" fmla="val 89888"/>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Countries with </a:t>
            </a:r>
            <a:r>
              <a:rPr lang="en-US" sz="1200" u="sng" dirty="0"/>
              <a:t>only</a:t>
            </a:r>
            <a:r>
              <a:rPr lang="en-US" sz="1200" dirty="0"/>
              <a:t> import facilitation, extending beyond 2020</a:t>
            </a:r>
          </a:p>
        </p:txBody>
      </p:sp>
      <p:sp>
        <p:nvSpPr>
          <p:cNvPr id="14" name="TextBox 13">
            <a:extLst>
              <a:ext uri="{FF2B5EF4-FFF2-40B4-BE49-F238E27FC236}">
                <a16:creationId xmlns:a16="http://schemas.microsoft.com/office/drawing/2014/main" id="{617D2D6F-8BAB-D748-B969-0AB47064F9FD}"/>
              </a:ext>
            </a:extLst>
          </p:cNvPr>
          <p:cNvSpPr txBox="1"/>
          <p:nvPr/>
        </p:nvSpPr>
        <p:spPr>
          <a:xfrm>
            <a:off x="304800" y="1524000"/>
            <a:ext cx="533400" cy="461665"/>
          </a:xfrm>
          <a:prstGeom prst="rect">
            <a:avLst/>
          </a:prstGeom>
          <a:solidFill>
            <a:srgbClr val="FF0000"/>
          </a:solidFill>
        </p:spPr>
        <p:txBody>
          <a:bodyPr wrap="square" rtlCol="0">
            <a:spAutoFit/>
          </a:bodyPr>
          <a:lstStyle/>
          <a:p>
            <a:pPr algn="ctr"/>
            <a:r>
              <a:rPr lang="en-US" sz="1200" dirty="0">
                <a:solidFill>
                  <a:schemeClr val="bg1"/>
                </a:solidFill>
              </a:rPr>
              <a:t>Inc. ITL</a:t>
            </a:r>
          </a:p>
        </p:txBody>
      </p:sp>
      <p:sp>
        <p:nvSpPr>
          <p:cNvPr id="15" name="TextBox 14">
            <a:extLst>
              <a:ext uri="{FF2B5EF4-FFF2-40B4-BE49-F238E27FC236}">
                <a16:creationId xmlns:a16="http://schemas.microsoft.com/office/drawing/2014/main" id="{5E32AD6A-84E4-F040-A900-B9F9C4AEDDDC}"/>
              </a:ext>
            </a:extLst>
          </p:cNvPr>
          <p:cNvSpPr txBox="1"/>
          <p:nvPr/>
        </p:nvSpPr>
        <p:spPr>
          <a:xfrm>
            <a:off x="8229600" y="2819400"/>
            <a:ext cx="533400" cy="461665"/>
          </a:xfrm>
          <a:prstGeom prst="rect">
            <a:avLst/>
          </a:prstGeom>
          <a:solidFill>
            <a:srgbClr val="00B050"/>
          </a:solidFill>
        </p:spPr>
        <p:txBody>
          <a:bodyPr wrap="square" rtlCol="0">
            <a:spAutoFit/>
          </a:bodyPr>
          <a:lstStyle/>
          <a:p>
            <a:pPr algn="ctr"/>
            <a:r>
              <a:rPr lang="en-US" sz="1200" dirty="0">
                <a:solidFill>
                  <a:schemeClr val="bg1"/>
                </a:solidFill>
              </a:rPr>
              <a:t>Inc. CAN</a:t>
            </a:r>
          </a:p>
        </p:txBody>
      </p:sp>
      <p:sp>
        <p:nvSpPr>
          <p:cNvPr id="16" name="TextBox 15">
            <a:extLst>
              <a:ext uri="{FF2B5EF4-FFF2-40B4-BE49-F238E27FC236}">
                <a16:creationId xmlns:a16="http://schemas.microsoft.com/office/drawing/2014/main" id="{62E6D515-23F0-6F43-9989-6DE56B50DA5E}"/>
              </a:ext>
            </a:extLst>
          </p:cNvPr>
          <p:cNvSpPr txBox="1"/>
          <p:nvPr/>
        </p:nvSpPr>
        <p:spPr>
          <a:xfrm>
            <a:off x="6324600" y="1524000"/>
            <a:ext cx="533400" cy="461665"/>
          </a:xfrm>
          <a:prstGeom prst="rect">
            <a:avLst/>
          </a:prstGeom>
          <a:solidFill>
            <a:srgbClr val="FFC000"/>
          </a:solidFill>
        </p:spPr>
        <p:txBody>
          <a:bodyPr wrap="square" rtlCol="0">
            <a:spAutoFit/>
          </a:bodyPr>
          <a:lstStyle/>
          <a:p>
            <a:pPr algn="ctr"/>
            <a:r>
              <a:rPr lang="en-US" sz="1200" dirty="0"/>
              <a:t>Inc. IND</a:t>
            </a:r>
          </a:p>
        </p:txBody>
      </p:sp>
      <p:sp>
        <p:nvSpPr>
          <p:cNvPr id="17" name="Rounded Rectangular Callout 16">
            <a:extLst>
              <a:ext uri="{FF2B5EF4-FFF2-40B4-BE49-F238E27FC236}">
                <a16:creationId xmlns:a16="http://schemas.microsoft.com/office/drawing/2014/main" id="{9B59D126-02F7-D247-8851-085CF8A40C20}"/>
              </a:ext>
            </a:extLst>
          </p:cNvPr>
          <p:cNvSpPr/>
          <p:nvPr/>
        </p:nvSpPr>
        <p:spPr>
          <a:xfrm>
            <a:off x="8305800" y="533400"/>
            <a:ext cx="566058" cy="381000"/>
          </a:xfrm>
          <a:prstGeom prst="wedgeRoundRectCallout">
            <a:avLst>
              <a:gd name="adj1" fmla="val -70640"/>
              <a:gd name="adj2" fmla="val 171221"/>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lumMod val="50000"/>
                  </a:schemeClr>
                </a:solidFill>
              </a:rPr>
              <a:t>USA</a:t>
            </a:r>
          </a:p>
        </p:txBody>
      </p:sp>
      <p:sp>
        <p:nvSpPr>
          <p:cNvPr id="18" name="Rounded Rectangular Callout 17">
            <a:extLst>
              <a:ext uri="{FF2B5EF4-FFF2-40B4-BE49-F238E27FC236}">
                <a16:creationId xmlns:a16="http://schemas.microsoft.com/office/drawing/2014/main" id="{9F1E1F2E-FECE-D146-A649-0756BBA33A46}"/>
              </a:ext>
            </a:extLst>
          </p:cNvPr>
          <p:cNvSpPr/>
          <p:nvPr/>
        </p:nvSpPr>
        <p:spPr>
          <a:xfrm>
            <a:off x="8305800" y="2209800"/>
            <a:ext cx="609600" cy="381000"/>
          </a:xfrm>
          <a:prstGeom prst="wedgeRoundRectCallout">
            <a:avLst>
              <a:gd name="adj1" fmla="val -71286"/>
              <a:gd name="adj2" fmla="val -126480"/>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lumMod val="50000"/>
                  </a:schemeClr>
                </a:solidFill>
              </a:rPr>
              <a:t>CHN</a:t>
            </a:r>
          </a:p>
        </p:txBody>
      </p:sp>
    </p:spTree>
    <p:extLst>
      <p:ext uri="{BB962C8B-B14F-4D97-AF65-F5344CB8AC3E}">
        <p14:creationId xmlns:p14="http://schemas.microsoft.com/office/powerpoint/2010/main" val="21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Pandemic and Trade</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Other effects</a:t>
            </a:r>
          </a:p>
          <a:p>
            <a:pPr lvl="1"/>
            <a:r>
              <a:rPr lang="en-US" dirty="0"/>
              <a:t>Seamen were stranded on board</a:t>
            </a:r>
          </a:p>
          <a:p>
            <a:pPr lvl="1"/>
            <a:r>
              <a:rPr lang="en-US" dirty="0"/>
              <a:t>Countries raced to be first with vaccine</a:t>
            </a:r>
          </a:p>
          <a:p>
            <a:pPr lvl="1"/>
            <a:r>
              <a:rPr lang="en-US" dirty="0"/>
              <a:t>Increased desire for self-sufficiency</a:t>
            </a:r>
          </a:p>
          <a:p>
            <a:pPr lvl="1"/>
            <a:r>
              <a:rPr lang="en-US" dirty="0"/>
              <a:t>Concerned about reliance on China for PPE</a:t>
            </a:r>
          </a:p>
          <a:p>
            <a:pPr lvl="1"/>
            <a:r>
              <a:rPr lang="en-US" dirty="0"/>
              <a:t>Trade in education suffered</a:t>
            </a:r>
          </a:p>
          <a:p>
            <a:pPr lvl="1"/>
            <a:r>
              <a:rPr lang="en-US" dirty="0"/>
              <a:t>Price of oil became negative</a:t>
            </a:r>
          </a:p>
          <a:p>
            <a:pPr lvl="1"/>
            <a:r>
              <a:rPr lang="en-US" dirty="0"/>
              <a:t>Countries with vaccines restricted exports</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29</a:t>
            </a:fld>
            <a:endParaRPr lang="en-US"/>
          </a:p>
        </p:txBody>
      </p:sp>
    </p:spTree>
    <p:extLst>
      <p:ext uri="{BB962C8B-B14F-4D97-AF65-F5344CB8AC3E}">
        <p14:creationId xmlns:p14="http://schemas.microsoft.com/office/powerpoint/2010/main" val="71788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3</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News</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03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30</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052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Pandemic (OECD)</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How did the response of trade during the pandemic compare to that of the earlier global financial crisis? </a:t>
            </a:r>
          </a:p>
          <a:p>
            <a:r>
              <a:rPr lang="en-US" dirty="0"/>
              <a:t>In what products did trade actually grow? </a:t>
            </a:r>
          </a:p>
          <a:p>
            <a:r>
              <a:rPr lang="en-US" dirty="0"/>
              <a:t>What happened to the cost of ocean shipping, and why?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31</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691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Pandemic </a:t>
            </a:r>
            <a:br>
              <a:rPr lang="en-US" dirty="0"/>
            </a:br>
            <a:r>
              <a:rPr lang="en-US" dirty="0"/>
              <a:t>(GDPC)</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This is a summary of a larger report by whom?  What countries did it study?</a:t>
            </a:r>
          </a:p>
          <a:p>
            <a:r>
              <a:rPr lang="en-US" dirty="0"/>
              <a:t>What sorts of measures did the countries use during the pandemic? </a:t>
            </a:r>
          </a:p>
          <a:p>
            <a:r>
              <a:rPr lang="en-US" dirty="0"/>
              <a:t>Which of these countries intervened most, and which least? </a:t>
            </a:r>
          </a:p>
          <a:p>
            <a:r>
              <a:rPr lang="en-US" dirty="0"/>
              <a:t>What conclusion does the report draw about the role of international rules?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32</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720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China Trade Actions</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China has banned imports of meat several times over health concerns</a:t>
            </a:r>
          </a:p>
          <a:p>
            <a:pPr lvl="1"/>
            <a:r>
              <a:rPr lang="en-US" dirty="0"/>
              <a:t>2020:  Meats from Brazil over concerns about Covid-19 cases in processing plants</a:t>
            </a:r>
          </a:p>
          <a:p>
            <a:pPr lvl="1"/>
            <a:r>
              <a:rPr lang="en-US" dirty="0"/>
              <a:t>2020:  beef from Ireland after 1 mad-cow case</a:t>
            </a:r>
          </a:p>
          <a:p>
            <a:pPr lvl="1"/>
            <a:r>
              <a:rPr lang="en-US" dirty="0"/>
              <a:t>Sep 2021:  beef from Brazil after 2 mad-cow cases.  </a:t>
            </a:r>
          </a:p>
          <a:p>
            <a:pPr lvl="1"/>
            <a:r>
              <a:rPr lang="en-US" dirty="0"/>
              <a:t>Sep 2021:  beef from cattle under 30 months from UK after 1 mad-cow case</a:t>
            </a:r>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33</a:t>
            </a:fld>
            <a:endParaRPr lang="en-US"/>
          </a:p>
        </p:txBody>
      </p:sp>
    </p:spTree>
    <p:extLst>
      <p:ext uri="{BB962C8B-B14F-4D97-AF65-F5344CB8AC3E}">
        <p14:creationId xmlns:p14="http://schemas.microsoft.com/office/powerpoint/2010/main" val="1612814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China Trade Actions</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China halted trade with Lithuania in response to Lithuania allowing Taiwan to set up an office there representing “Taiwan” rather than “Taipei”</a:t>
            </a:r>
          </a:p>
          <a:p>
            <a:pPr lvl="1"/>
            <a:r>
              <a:rPr lang="en-US" dirty="0"/>
              <a:t>Action extends to goods from other countries with parts from Lithuania</a:t>
            </a:r>
          </a:p>
          <a:p>
            <a:r>
              <a:rPr lang="en-US" dirty="0"/>
              <a:t>Unprecedented?  No.</a:t>
            </a:r>
          </a:p>
          <a:p>
            <a:pPr lvl="1"/>
            <a:r>
              <a:rPr lang="en-US" sz="2400" dirty="0"/>
              <a:t>Halted salmon from Norway in 2010</a:t>
            </a:r>
          </a:p>
          <a:p>
            <a:pPr lvl="1"/>
            <a:r>
              <a:rPr lang="en-US" sz="2400" dirty="0"/>
              <a:t>Blocked agricultural imports from Australia in 2019</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34</a:t>
            </a:fld>
            <a:endParaRPr lang="en-US"/>
          </a:p>
        </p:txBody>
      </p:sp>
    </p:spTree>
    <p:extLst>
      <p:ext uri="{BB962C8B-B14F-4D97-AF65-F5344CB8AC3E}">
        <p14:creationId xmlns:p14="http://schemas.microsoft.com/office/powerpoint/2010/main" val="3159544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China Trade Actions</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a:xfrm>
            <a:off x="457200" y="1546536"/>
            <a:ext cx="8229600" cy="3764928"/>
          </a:xfrm>
        </p:spPr>
        <p:txBody>
          <a:bodyPr/>
          <a:lstStyle/>
          <a:p>
            <a:r>
              <a:rPr lang="en-US" dirty="0"/>
              <a:t>In June, China banned a fish, grouper, from Taiwan saying it was tainted by chemicals and drugs.</a:t>
            </a:r>
          </a:p>
          <a:p>
            <a:r>
              <a:rPr lang="en-US" dirty="0"/>
              <a:t>Last year China banned pineapples and wax apples from Taiwan saying they brought in pests.</a:t>
            </a:r>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35</a:t>
            </a:fld>
            <a:endParaRPr lang="en-US"/>
          </a:p>
        </p:txBody>
      </p:sp>
      <p:pic>
        <p:nvPicPr>
          <p:cNvPr id="1026" name="Picture 2" descr="Nassau Grouper | NOAA Fisheries">
            <a:extLst>
              <a:ext uri="{FF2B5EF4-FFF2-40B4-BE49-F238E27FC236}">
                <a16:creationId xmlns:a16="http://schemas.microsoft.com/office/drawing/2014/main" id="{31DDF605-914E-5515-63FE-6D492A665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199802"/>
            <a:ext cx="2477073" cy="165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095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China Trade Actions</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a:xfrm>
            <a:off x="457200" y="1546536"/>
            <a:ext cx="8229600" cy="3764928"/>
          </a:xfrm>
        </p:spPr>
        <p:txBody>
          <a:bodyPr/>
          <a:lstStyle/>
          <a:p>
            <a:r>
              <a:rPr lang="en-US" dirty="0"/>
              <a:t>In August, in response to US House Speaker Nancy Pelosi visiting Taiwan</a:t>
            </a:r>
          </a:p>
          <a:p>
            <a:r>
              <a:rPr lang="en-US" dirty="0"/>
              <a:t>China </a:t>
            </a:r>
          </a:p>
          <a:p>
            <a:pPr lvl="1"/>
            <a:r>
              <a:rPr lang="en-US" dirty="0"/>
              <a:t>Blocked imports from hundreds of Taiwanese food producers</a:t>
            </a:r>
          </a:p>
          <a:p>
            <a:pPr lvl="1"/>
            <a:r>
              <a:rPr lang="en-US" dirty="0"/>
              <a:t>Suspended exports of natural sand</a:t>
            </a:r>
          </a:p>
          <a:p>
            <a:r>
              <a:rPr lang="en-US" dirty="0"/>
              <a:t>This is a “huge expansion” compared to China’s earlier uses of economic levers</a:t>
            </a:r>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36</a:t>
            </a:fld>
            <a:endParaRPr lang="en-US"/>
          </a:p>
        </p:txBody>
      </p:sp>
    </p:spTree>
    <p:extLst>
      <p:ext uri="{BB962C8B-B14F-4D97-AF65-F5344CB8AC3E}">
        <p14:creationId xmlns:p14="http://schemas.microsoft.com/office/powerpoint/2010/main" val="1287735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37</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271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a:t>
            </a:r>
            <a:br>
              <a:rPr lang="en-US" dirty="0"/>
            </a:br>
            <a:r>
              <a:rPr lang="en-US" dirty="0"/>
              <a:t>China Trade Actions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Is the blockage said by China to be officially due to the Pelosi visit? </a:t>
            </a:r>
          </a:p>
          <a:p>
            <a:r>
              <a:rPr lang="en-US" dirty="0"/>
              <a:t>Is sand important? </a:t>
            </a:r>
          </a:p>
          <a:p>
            <a:r>
              <a:rPr lang="en-US" dirty="0"/>
              <a:t>Does Taiwan’s ruling DPP party favor independence from China?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38</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Rade</a:t>
            </a:r>
            <a:r>
              <a:rPr lang="en-US" dirty="0"/>
              <a:t> </a:t>
            </a:r>
          </a:p>
        </p:txBody>
      </p:sp>
    </p:spTree>
    <p:extLst>
      <p:ext uri="{BB962C8B-B14F-4D97-AF65-F5344CB8AC3E}">
        <p14:creationId xmlns:p14="http://schemas.microsoft.com/office/powerpoint/2010/main" val="3422066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Russia Sanctions</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Russia’s invasion of Ukraine on Feb 24, 2022 prompted economic responses</a:t>
            </a:r>
          </a:p>
          <a:p>
            <a:pPr lvl="1"/>
            <a:r>
              <a:rPr lang="en-US" dirty="0"/>
              <a:t>Economic sanctions by governments</a:t>
            </a:r>
          </a:p>
          <a:p>
            <a:pPr lvl="2"/>
            <a:r>
              <a:rPr lang="en-US" dirty="0"/>
              <a:t>Financial linkages</a:t>
            </a:r>
          </a:p>
          <a:p>
            <a:pPr lvl="2"/>
            <a:r>
              <a:rPr lang="en-US" dirty="0"/>
              <a:t>Trade</a:t>
            </a:r>
          </a:p>
          <a:p>
            <a:pPr lvl="1"/>
            <a:r>
              <a:rPr lang="en-US" dirty="0"/>
              <a:t>Private companies stopped dealing with Russia</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39</a:t>
            </a:fld>
            <a:endParaRPr lang="en-US"/>
          </a:p>
        </p:txBody>
      </p:sp>
    </p:spTree>
    <p:extLst>
      <p:ext uri="{BB962C8B-B14F-4D97-AF65-F5344CB8AC3E}">
        <p14:creationId xmlns:p14="http://schemas.microsoft.com/office/powerpoint/2010/main" val="151847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F684-C7CA-954F-ACEE-3FE04C18E7C3}"/>
              </a:ext>
            </a:extLst>
          </p:cNvPr>
          <p:cNvSpPr>
            <a:spLocks noGrp="1"/>
          </p:cNvSpPr>
          <p:nvPr>
            <p:ph type="title"/>
          </p:nvPr>
        </p:nvSpPr>
        <p:spPr/>
        <p:txBody>
          <a:bodyPr/>
          <a:lstStyle/>
          <a:p>
            <a:r>
              <a:rPr lang="en-US" dirty="0"/>
              <a:t>State of Play:  Other</a:t>
            </a:r>
          </a:p>
        </p:txBody>
      </p:sp>
      <p:sp>
        <p:nvSpPr>
          <p:cNvPr id="3" name="Content Placeholder 2">
            <a:extLst>
              <a:ext uri="{FF2B5EF4-FFF2-40B4-BE49-F238E27FC236}">
                <a16:creationId xmlns:a16="http://schemas.microsoft.com/office/drawing/2014/main" id="{0494986B-0C7D-394B-A91A-5968148CA295}"/>
              </a:ext>
            </a:extLst>
          </p:cNvPr>
          <p:cNvSpPr>
            <a:spLocks noGrp="1"/>
          </p:cNvSpPr>
          <p:nvPr>
            <p:ph idx="1"/>
          </p:nvPr>
        </p:nvSpPr>
        <p:spPr/>
        <p:txBody>
          <a:bodyPr/>
          <a:lstStyle/>
          <a:p>
            <a:r>
              <a:rPr lang="en-US" dirty="0"/>
              <a:t>Outline</a:t>
            </a:r>
          </a:p>
          <a:p>
            <a:pPr lvl="1"/>
            <a:r>
              <a:rPr lang="en-US" dirty="0"/>
              <a:t>Background from KOM</a:t>
            </a:r>
          </a:p>
          <a:p>
            <a:pPr lvl="1"/>
            <a:r>
              <a:rPr lang="en-US" dirty="0"/>
              <a:t>Brexit</a:t>
            </a:r>
          </a:p>
          <a:p>
            <a:pPr lvl="1"/>
            <a:r>
              <a:rPr lang="en-US" dirty="0"/>
              <a:t>Pandemic and Trade</a:t>
            </a:r>
          </a:p>
          <a:p>
            <a:pPr lvl="1"/>
            <a:r>
              <a:rPr lang="en-US" dirty="0"/>
              <a:t>China Trade Actions</a:t>
            </a:r>
          </a:p>
          <a:p>
            <a:pPr lvl="1"/>
            <a:r>
              <a:rPr lang="en-US" dirty="0"/>
              <a:t>Russia Sanctions</a:t>
            </a:r>
          </a:p>
          <a:p>
            <a:pPr lvl="1"/>
            <a:r>
              <a:rPr lang="en-US" dirty="0"/>
              <a:t>Other Disputes and Actions</a:t>
            </a:r>
          </a:p>
          <a:p>
            <a:pPr lvl="1"/>
            <a:endParaRPr lang="en-US" dirty="0"/>
          </a:p>
        </p:txBody>
      </p:sp>
      <p:sp>
        <p:nvSpPr>
          <p:cNvPr id="4" name="Footer Placeholder 3">
            <a:extLst>
              <a:ext uri="{FF2B5EF4-FFF2-40B4-BE49-F238E27FC236}">
                <a16:creationId xmlns:a16="http://schemas.microsoft.com/office/drawing/2014/main" id="{F0A3D169-78A8-9046-8AA2-550977DB3777}"/>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2A231959-F9FB-3647-BC62-6289D848698E}"/>
              </a:ext>
            </a:extLst>
          </p:cNvPr>
          <p:cNvSpPr>
            <a:spLocks noGrp="1"/>
          </p:cNvSpPr>
          <p:nvPr>
            <p:ph type="sldNum" sz="quarter" idx="12"/>
          </p:nvPr>
        </p:nvSpPr>
        <p:spPr/>
        <p:txBody>
          <a:bodyPr/>
          <a:lstStyle/>
          <a:p>
            <a:pPr>
              <a:defRPr/>
            </a:pPr>
            <a:fld id="{659DFB22-C7E9-9E4B-8431-4E4E88AD005A}" type="slidenum">
              <a:rPr lang="en-US" smtClean="0"/>
              <a:pPr>
                <a:defRPr/>
              </a:pPr>
              <a:t>4</a:t>
            </a:fld>
            <a:endParaRPr lang="en-US"/>
          </a:p>
        </p:txBody>
      </p:sp>
    </p:spTree>
    <p:extLst>
      <p:ext uri="{BB962C8B-B14F-4D97-AF65-F5344CB8AC3E}">
        <p14:creationId xmlns:p14="http://schemas.microsoft.com/office/powerpoint/2010/main" val="2783796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Russia Sanctions, Gov’t</a:t>
            </a:r>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40</a:t>
            </a:fld>
            <a:endParaRPr lang="en-US"/>
          </a:p>
        </p:txBody>
      </p:sp>
      <p:sp>
        <p:nvSpPr>
          <p:cNvPr id="8" name="Content Placeholder 2">
            <a:extLst>
              <a:ext uri="{FF2B5EF4-FFF2-40B4-BE49-F238E27FC236}">
                <a16:creationId xmlns:a16="http://schemas.microsoft.com/office/drawing/2014/main" id="{4FEED6E4-1271-04C6-3EBD-CDF4234401F7}"/>
              </a:ext>
            </a:extLst>
          </p:cNvPr>
          <p:cNvSpPr>
            <a:spLocks noGrp="1"/>
          </p:cNvSpPr>
          <p:nvPr>
            <p:ph idx="1"/>
          </p:nvPr>
        </p:nvSpPr>
        <p:spPr>
          <a:xfrm>
            <a:off x="457200" y="1247111"/>
            <a:ext cx="8310271" cy="4638693"/>
          </a:xfrm>
        </p:spPr>
        <p:txBody>
          <a:bodyPr/>
          <a:lstStyle/>
          <a:p>
            <a:r>
              <a:rPr lang="en-US" sz="2800" dirty="0"/>
              <a:t>Financial sanctions by US, EU, UK, and others</a:t>
            </a:r>
          </a:p>
          <a:p>
            <a:pPr lvl="1"/>
            <a:r>
              <a:rPr lang="en-US" sz="2400" dirty="0"/>
              <a:t>Frozen foreign-held assets of individuals, Putin and dozens of others</a:t>
            </a:r>
          </a:p>
          <a:p>
            <a:pPr lvl="1"/>
            <a:r>
              <a:rPr lang="en-US" sz="2400" dirty="0"/>
              <a:t>Restrictions on Russia’s Central Bank’s use of international reserves</a:t>
            </a:r>
          </a:p>
          <a:p>
            <a:pPr lvl="1"/>
            <a:r>
              <a:rPr lang="en-US" sz="2400" dirty="0"/>
              <a:t>Several Russian banks removed from the Swift international payments system</a:t>
            </a:r>
          </a:p>
          <a:p>
            <a:pPr lvl="1"/>
            <a:r>
              <a:rPr lang="en-US" sz="2400" dirty="0"/>
              <a:t>Cut off many Russian banks from transactions and operations</a:t>
            </a:r>
          </a:p>
          <a:p>
            <a:pPr lvl="1"/>
            <a:r>
              <a:rPr lang="en-US" sz="2400" dirty="0"/>
              <a:t>Long list of Russian companies banned or restricted</a:t>
            </a:r>
          </a:p>
          <a:p>
            <a:pPr lvl="1"/>
            <a:r>
              <a:rPr lang="en-US" sz="2400" dirty="0"/>
              <a:t>Possible restrictions on Russia borrowing from IMF and World Bank</a:t>
            </a:r>
          </a:p>
        </p:txBody>
      </p:sp>
    </p:spTree>
    <p:extLst>
      <p:ext uri="{BB962C8B-B14F-4D97-AF65-F5344CB8AC3E}">
        <p14:creationId xmlns:p14="http://schemas.microsoft.com/office/powerpoint/2010/main" val="749882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Russia Sanctions, Gov’t</a:t>
            </a:r>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41</a:t>
            </a:fld>
            <a:endParaRPr lang="en-US"/>
          </a:p>
        </p:txBody>
      </p:sp>
      <p:sp>
        <p:nvSpPr>
          <p:cNvPr id="7" name="Content Placeholder 2">
            <a:extLst>
              <a:ext uri="{FF2B5EF4-FFF2-40B4-BE49-F238E27FC236}">
                <a16:creationId xmlns:a16="http://schemas.microsoft.com/office/drawing/2014/main" id="{96931E92-2F19-FACD-9168-0292C4B5DCC6}"/>
              </a:ext>
            </a:extLst>
          </p:cNvPr>
          <p:cNvSpPr>
            <a:spLocks noGrp="1"/>
          </p:cNvSpPr>
          <p:nvPr>
            <p:ph idx="1"/>
          </p:nvPr>
        </p:nvSpPr>
        <p:spPr>
          <a:xfrm>
            <a:off x="376529" y="1606532"/>
            <a:ext cx="8310271" cy="4638693"/>
          </a:xfrm>
        </p:spPr>
        <p:txBody>
          <a:bodyPr>
            <a:normAutofit fontScale="77500" lnSpcReduction="20000"/>
          </a:bodyPr>
          <a:lstStyle/>
          <a:p>
            <a:r>
              <a:rPr lang="en-US" dirty="0"/>
              <a:t>Trade sanctions by governments</a:t>
            </a:r>
          </a:p>
          <a:p>
            <a:pPr lvl="1"/>
            <a:r>
              <a:rPr lang="en-US" dirty="0"/>
              <a:t>Oil and other energy</a:t>
            </a:r>
          </a:p>
          <a:p>
            <a:pPr lvl="2"/>
            <a:r>
              <a:rPr lang="en-US" dirty="0"/>
              <a:t>Germany puts Nord Stream 2 gas pipeline on hold</a:t>
            </a:r>
          </a:p>
          <a:p>
            <a:pPr lvl="2"/>
            <a:r>
              <a:rPr lang="en-US" dirty="0"/>
              <a:t>US bans from Russia</a:t>
            </a:r>
          </a:p>
          <a:p>
            <a:pPr lvl="2"/>
            <a:r>
              <a:rPr lang="en-US" dirty="0"/>
              <a:t>UK to phase out Russian oil by end of 2022</a:t>
            </a:r>
          </a:p>
          <a:p>
            <a:pPr lvl="2"/>
            <a:r>
              <a:rPr lang="en-US" dirty="0"/>
              <a:t>EU to become independent from Russia by 2030</a:t>
            </a:r>
          </a:p>
          <a:p>
            <a:pPr lvl="1"/>
            <a:r>
              <a:rPr lang="en-US" dirty="0"/>
              <a:t>EU bans steel imports from Russia</a:t>
            </a:r>
          </a:p>
          <a:p>
            <a:pPr lvl="1"/>
            <a:r>
              <a:rPr lang="en-US" dirty="0"/>
              <a:t>US restricts exports to Russia, especially technology and military; later also to Belarus; later also luxury goods</a:t>
            </a:r>
          </a:p>
          <a:p>
            <a:pPr lvl="1"/>
            <a:r>
              <a:rPr lang="en-US" dirty="0"/>
              <a:t>EU and UK impose export restrictions similar to US</a:t>
            </a:r>
          </a:p>
          <a:p>
            <a:pPr lvl="1"/>
            <a:r>
              <a:rPr lang="en-US" dirty="0"/>
              <a:t>Ban on Russian air carriers by Canada, EU, US, UK</a:t>
            </a:r>
          </a:p>
          <a:p>
            <a:pPr lvl="1"/>
            <a:r>
              <a:rPr lang="en-US" dirty="0"/>
              <a:t>G-7 to revoke Russia’s most favored nation status</a:t>
            </a:r>
          </a:p>
          <a:p>
            <a:pPr lvl="2"/>
            <a:r>
              <a:rPr lang="en-US" dirty="0"/>
              <a:t>Permits them to raise tariffs on Russian goods</a:t>
            </a:r>
          </a:p>
        </p:txBody>
      </p:sp>
    </p:spTree>
    <p:extLst>
      <p:ext uri="{BB962C8B-B14F-4D97-AF65-F5344CB8AC3E}">
        <p14:creationId xmlns:p14="http://schemas.microsoft.com/office/powerpoint/2010/main" val="3928504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42</a:t>
            </a:fld>
            <a:endParaRPr lang="en-GB"/>
          </a:p>
        </p:txBody>
      </p:sp>
      <p:graphicFrame>
        <p:nvGraphicFramePr>
          <p:cNvPr id="11" name="Table 11">
            <a:extLst>
              <a:ext uri="{FF2B5EF4-FFF2-40B4-BE49-F238E27FC236}">
                <a16:creationId xmlns:a16="http://schemas.microsoft.com/office/drawing/2014/main" id="{3E07A5E5-D23E-7179-AC18-141489BA8152}"/>
              </a:ext>
            </a:extLst>
          </p:cNvPr>
          <p:cNvGraphicFramePr>
            <a:graphicFrameLocks noGrp="1"/>
          </p:cNvGraphicFramePr>
          <p:nvPr/>
        </p:nvGraphicFramePr>
        <p:xfrm>
          <a:off x="1524000" y="1397000"/>
          <a:ext cx="6096000" cy="296672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122968784"/>
                    </a:ext>
                  </a:extLst>
                </a:gridCol>
                <a:gridCol w="2032000">
                  <a:extLst>
                    <a:ext uri="{9D8B030D-6E8A-4147-A177-3AD203B41FA5}">
                      <a16:colId xmlns:a16="http://schemas.microsoft.com/office/drawing/2014/main" val="424910467"/>
                    </a:ext>
                  </a:extLst>
                </a:gridCol>
                <a:gridCol w="2032000">
                  <a:extLst>
                    <a:ext uri="{9D8B030D-6E8A-4147-A177-3AD203B41FA5}">
                      <a16:colId xmlns:a16="http://schemas.microsoft.com/office/drawing/2014/main" val="622033425"/>
                    </a:ext>
                  </a:extLst>
                </a:gridCol>
              </a:tblGrid>
              <a:tr h="370840">
                <a:tc gridSpan="3">
                  <a:txBody>
                    <a:bodyPr/>
                    <a:lstStyle/>
                    <a:p>
                      <a:r>
                        <a:rPr lang="en-US" dirty="0"/>
                        <a:t>Countries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6524409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Australia</a:t>
                      </a:r>
                    </a:p>
                  </a:txBody>
                  <a:tcPr/>
                </a:tc>
                <a:tc>
                  <a:txBody>
                    <a:bodyPr/>
                    <a:lstStyle/>
                    <a:p>
                      <a:r>
                        <a:rPr lang="en-US" dirty="0"/>
                        <a:t>Iceland</a:t>
                      </a:r>
                    </a:p>
                  </a:txBody>
                  <a:tcPr/>
                </a:tc>
                <a:tc>
                  <a:txBody>
                    <a:bodyPr/>
                    <a:lstStyle/>
                    <a:p>
                      <a:r>
                        <a:rPr lang="en-US" dirty="0"/>
                        <a:t>Singapore</a:t>
                      </a:r>
                    </a:p>
                  </a:txBody>
                  <a:tcPr/>
                </a:tc>
                <a:extLst>
                  <a:ext uri="{0D108BD9-81ED-4DB2-BD59-A6C34878D82A}">
                    <a16:rowId xmlns:a16="http://schemas.microsoft.com/office/drawing/2014/main" val="334616282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Bahamas</a:t>
                      </a:r>
                    </a:p>
                  </a:txBody>
                  <a:tcPr/>
                </a:tc>
                <a:tc>
                  <a:txBody>
                    <a:bodyPr/>
                    <a:lstStyle/>
                    <a:p>
                      <a:r>
                        <a:rPr lang="en-US" dirty="0"/>
                        <a:t>Italy</a:t>
                      </a:r>
                    </a:p>
                  </a:txBody>
                  <a:tcPr/>
                </a:tc>
                <a:tc>
                  <a:txBody>
                    <a:bodyPr/>
                    <a:lstStyle/>
                    <a:p>
                      <a:r>
                        <a:rPr lang="en-US" dirty="0"/>
                        <a:t>Switzerland</a:t>
                      </a:r>
                    </a:p>
                  </a:txBody>
                  <a:tcPr/>
                </a:tc>
                <a:extLst>
                  <a:ext uri="{0D108BD9-81ED-4DB2-BD59-A6C34878D82A}">
                    <a16:rowId xmlns:a16="http://schemas.microsoft.com/office/drawing/2014/main" val="284490879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Canada</a:t>
                      </a:r>
                    </a:p>
                  </a:txBody>
                  <a:tcPr/>
                </a:tc>
                <a:tc>
                  <a:txBody>
                    <a:bodyPr/>
                    <a:lstStyle/>
                    <a:p>
                      <a:r>
                        <a:rPr lang="en-US" dirty="0"/>
                        <a:t>Japan</a:t>
                      </a:r>
                    </a:p>
                  </a:txBody>
                  <a:tcPr/>
                </a:tc>
                <a:tc>
                  <a:txBody>
                    <a:bodyPr/>
                    <a:lstStyle/>
                    <a:p>
                      <a:r>
                        <a:rPr lang="en-US" dirty="0"/>
                        <a:t>Taiwan</a:t>
                      </a:r>
                    </a:p>
                  </a:txBody>
                  <a:tcPr/>
                </a:tc>
                <a:extLst>
                  <a:ext uri="{0D108BD9-81ED-4DB2-BD59-A6C34878D82A}">
                    <a16:rowId xmlns:a16="http://schemas.microsoft.com/office/drawing/2014/main" val="3659227714"/>
                  </a:ext>
                </a:extLst>
              </a:tr>
              <a:tr h="370840">
                <a:tc>
                  <a:txBody>
                    <a:bodyPr/>
                    <a:lstStyle/>
                    <a:p>
                      <a:r>
                        <a:rPr lang="en-US" dirty="0"/>
                        <a:t>EU</a:t>
                      </a:r>
                    </a:p>
                  </a:txBody>
                  <a:tcPr/>
                </a:tc>
                <a:tc>
                  <a:txBody>
                    <a:bodyPr/>
                    <a:lstStyle/>
                    <a:p>
                      <a:r>
                        <a:rPr lang="en-US" dirty="0"/>
                        <a:t>New Zealand</a:t>
                      </a:r>
                    </a:p>
                  </a:txBody>
                  <a:tcPr/>
                </a:tc>
                <a:tc>
                  <a:txBody>
                    <a:bodyPr/>
                    <a:lstStyle/>
                    <a:p>
                      <a:r>
                        <a:rPr lang="en-US" dirty="0"/>
                        <a:t>UK</a:t>
                      </a:r>
                    </a:p>
                  </a:txBody>
                  <a:tcPr/>
                </a:tc>
                <a:extLst>
                  <a:ext uri="{0D108BD9-81ED-4DB2-BD59-A6C34878D82A}">
                    <a16:rowId xmlns:a16="http://schemas.microsoft.com/office/drawing/2014/main" val="1468534099"/>
                  </a:ext>
                </a:extLst>
              </a:tr>
              <a:tr h="370840">
                <a:tc>
                  <a:txBody>
                    <a:bodyPr/>
                    <a:lstStyle/>
                    <a:p>
                      <a:r>
                        <a:rPr lang="en-US" dirty="0"/>
                        <a:t>Finland</a:t>
                      </a:r>
                    </a:p>
                  </a:txBody>
                  <a:tcPr/>
                </a:tc>
                <a:tc>
                  <a:txBody>
                    <a:bodyPr/>
                    <a:lstStyle/>
                    <a:p>
                      <a:r>
                        <a:rPr lang="en-US" dirty="0"/>
                        <a:t>Norway</a:t>
                      </a:r>
                    </a:p>
                  </a:txBody>
                  <a:tcPr/>
                </a:tc>
                <a:tc>
                  <a:txBody>
                    <a:bodyPr/>
                    <a:lstStyle/>
                    <a:p>
                      <a:r>
                        <a:rPr lang="en-US" dirty="0"/>
                        <a:t>US</a:t>
                      </a:r>
                    </a:p>
                  </a:txBody>
                  <a:tcPr/>
                </a:tc>
                <a:extLst>
                  <a:ext uri="{0D108BD9-81ED-4DB2-BD59-A6C34878D82A}">
                    <a16:rowId xmlns:a16="http://schemas.microsoft.com/office/drawing/2014/main" val="3669656631"/>
                  </a:ext>
                </a:extLst>
              </a:tr>
              <a:tr h="370840">
                <a:tc>
                  <a:txBody>
                    <a:bodyPr/>
                    <a:lstStyle/>
                    <a:p>
                      <a:r>
                        <a:rPr lang="en-US" dirty="0"/>
                        <a:t>France</a:t>
                      </a:r>
                    </a:p>
                  </a:txBody>
                  <a:tcPr/>
                </a:tc>
                <a:tc>
                  <a:txBody>
                    <a:bodyPr/>
                    <a:lstStyle/>
                    <a:p>
                      <a:r>
                        <a:rPr lang="en-US" dirty="0"/>
                        <a:t>Poland</a:t>
                      </a:r>
                    </a:p>
                  </a:txBody>
                  <a:tcPr/>
                </a:tc>
                <a:tc>
                  <a:txBody>
                    <a:bodyPr/>
                    <a:lstStyle/>
                    <a:p>
                      <a:endParaRPr lang="en-US"/>
                    </a:p>
                  </a:txBody>
                  <a:tcPr/>
                </a:tc>
                <a:extLst>
                  <a:ext uri="{0D108BD9-81ED-4DB2-BD59-A6C34878D82A}">
                    <a16:rowId xmlns:a16="http://schemas.microsoft.com/office/drawing/2014/main" val="2780391427"/>
                  </a:ext>
                </a:extLst>
              </a:tr>
              <a:tr h="370840">
                <a:tc>
                  <a:txBody>
                    <a:bodyPr/>
                    <a:lstStyle/>
                    <a:p>
                      <a:r>
                        <a:rPr lang="en-US" dirty="0"/>
                        <a:t>Germany</a:t>
                      </a:r>
                    </a:p>
                  </a:txBody>
                  <a:tcPr/>
                </a:tc>
                <a:tc>
                  <a:txBody>
                    <a:bodyPr/>
                    <a:lstStyle/>
                    <a:p>
                      <a:r>
                        <a:rPr lang="en-US" dirty="0"/>
                        <a:t>S Korea</a:t>
                      </a:r>
                    </a:p>
                  </a:txBody>
                  <a:tcPr/>
                </a:tc>
                <a:tc>
                  <a:txBody>
                    <a:bodyPr/>
                    <a:lstStyle/>
                    <a:p>
                      <a:endParaRPr lang="en-US" dirty="0"/>
                    </a:p>
                  </a:txBody>
                  <a:tcPr/>
                </a:tc>
                <a:extLst>
                  <a:ext uri="{0D108BD9-81ED-4DB2-BD59-A6C34878D82A}">
                    <a16:rowId xmlns:a16="http://schemas.microsoft.com/office/drawing/2014/main" val="3513825968"/>
                  </a:ext>
                </a:extLst>
              </a:tr>
            </a:tbl>
          </a:graphicData>
        </a:graphic>
      </p:graphicFrame>
      <p:sp>
        <p:nvSpPr>
          <p:cNvPr id="12" name="Title 1">
            <a:extLst>
              <a:ext uri="{FF2B5EF4-FFF2-40B4-BE49-F238E27FC236}">
                <a16:creationId xmlns:a16="http://schemas.microsoft.com/office/drawing/2014/main" id="{E0853248-B82C-3796-E69B-8AD770EFAEF0}"/>
              </a:ext>
            </a:extLst>
          </p:cNvPr>
          <p:cNvSpPr>
            <a:spLocks noGrp="1"/>
          </p:cNvSpPr>
          <p:nvPr>
            <p:ph type="title"/>
          </p:nvPr>
        </p:nvSpPr>
        <p:spPr>
          <a:xfrm>
            <a:off x="457200" y="274638"/>
            <a:ext cx="8229600" cy="1143000"/>
          </a:xfrm>
        </p:spPr>
        <p:txBody>
          <a:bodyPr/>
          <a:lstStyle/>
          <a:p>
            <a:r>
              <a:rPr lang="en-US" dirty="0"/>
              <a:t>Russia Sanctions, Gov’t</a:t>
            </a:r>
          </a:p>
        </p:txBody>
      </p:sp>
      <p:sp>
        <p:nvSpPr>
          <p:cNvPr id="2" name="TextBox 1">
            <a:extLst>
              <a:ext uri="{FF2B5EF4-FFF2-40B4-BE49-F238E27FC236}">
                <a16:creationId xmlns:a16="http://schemas.microsoft.com/office/drawing/2014/main" id="{456CC021-6B1C-5565-7D4C-7EAED1F27C77}"/>
              </a:ext>
            </a:extLst>
          </p:cNvPr>
          <p:cNvSpPr txBox="1"/>
          <p:nvPr/>
        </p:nvSpPr>
        <p:spPr>
          <a:xfrm>
            <a:off x="166761" y="5677584"/>
            <a:ext cx="2796358" cy="923330"/>
          </a:xfrm>
          <a:prstGeom prst="rect">
            <a:avLst/>
          </a:prstGeom>
          <a:noFill/>
        </p:spPr>
        <p:txBody>
          <a:bodyPr wrap="square" rtlCol="0">
            <a:spAutoFit/>
          </a:bodyPr>
          <a:lstStyle/>
          <a:p>
            <a:r>
              <a:rPr lang="en-US" dirty="0"/>
              <a:t>Source:  </a:t>
            </a:r>
            <a:r>
              <a:rPr lang="en-US" dirty="0">
                <a:latin typeface="Arial" charset="0"/>
                <a:ea typeface="ＭＳ Ｐゴシック" charset="-128"/>
                <a:cs typeface="ＭＳ Ｐゴシック" charset="-128"/>
              </a:rPr>
              <a:t>Funakoshi et al</a:t>
            </a:r>
            <a:r>
              <a:rPr lang="en-US" dirty="0"/>
              <a:t>, “Updated July 7, 2022” but includes from July 29</a:t>
            </a:r>
          </a:p>
        </p:txBody>
      </p:sp>
    </p:spTree>
    <p:extLst>
      <p:ext uri="{BB962C8B-B14F-4D97-AF65-F5344CB8AC3E}">
        <p14:creationId xmlns:p14="http://schemas.microsoft.com/office/powerpoint/2010/main" val="1627356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85725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63C385-A3A1-424B-A61B-6E5DC6327824}"/>
              </a:ext>
            </a:extLst>
          </p:cNvPr>
          <p:cNvSpPr txBox="1"/>
          <p:nvPr/>
        </p:nvSpPr>
        <p:spPr>
          <a:xfrm>
            <a:off x="166761" y="5677584"/>
            <a:ext cx="2796358" cy="923330"/>
          </a:xfrm>
          <a:prstGeom prst="rect">
            <a:avLst/>
          </a:prstGeom>
          <a:noFill/>
        </p:spPr>
        <p:txBody>
          <a:bodyPr wrap="square" rtlCol="0">
            <a:spAutoFit/>
          </a:bodyPr>
          <a:lstStyle/>
          <a:p>
            <a:r>
              <a:rPr lang="en-US" dirty="0"/>
              <a:t>Source:  </a:t>
            </a:r>
            <a:r>
              <a:rPr lang="en-US" dirty="0">
                <a:latin typeface="Arial" charset="0"/>
                <a:ea typeface="ＭＳ Ｐゴシック" charset="-128"/>
                <a:cs typeface="ＭＳ Ｐゴシック" charset="-128"/>
              </a:rPr>
              <a:t>Funakoshi et al</a:t>
            </a:r>
            <a:r>
              <a:rPr lang="en-US" dirty="0"/>
              <a:t>, “Updated July 7, 2022” but includes from July 29</a:t>
            </a:r>
          </a:p>
        </p:txBody>
      </p:sp>
      <p:graphicFrame>
        <p:nvGraphicFramePr>
          <p:cNvPr id="2" name="Table 5">
            <a:extLst>
              <a:ext uri="{FF2B5EF4-FFF2-40B4-BE49-F238E27FC236}">
                <a16:creationId xmlns:a16="http://schemas.microsoft.com/office/drawing/2014/main" id="{115E6771-AC67-A058-AE16-E6645062A50A}"/>
              </a:ext>
            </a:extLst>
          </p:cNvPr>
          <p:cNvGraphicFramePr>
            <a:graphicFrameLocks noGrp="1"/>
          </p:cNvGraphicFramePr>
          <p:nvPr/>
        </p:nvGraphicFramePr>
        <p:xfrm>
          <a:off x="781291" y="1400773"/>
          <a:ext cx="7581417" cy="4154574"/>
        </p:xfrm>
        <a:graphic>
          <a:graphicData uri="http://schemas.openxmlformats.org/drawingml/2006/table">
            <a:tbl>
              <a:tblPr firstRow="1" bandRow="1">
                <a:tableStyleId>{073A0DAA-6AF3-43AB-8588-CEC1D06C72B9}</a:tableStyleId>
              </a:tblPr>
              <a:tblGrid>
                <a:gridCol w="1401123">
                  <a:extLst>
                    <a:ext uri="{9D8B030D-6E8A-4147-A177-3AD203B41FA5}">
                      <a16:colId xmlns:a16="http://schemas.microsoft.com/office/drawing/2014/main" val="2559867862"/>
                    </a:ext>
                  </a:extLst>
                </a:gridCol>
                <a:gridCol w="494231">
                  <a:extLst>
                    <a:ext uri="{9D8B030D-6E8A-4147-A177-3AD203B41FA5}">
                      <a16:colId xmlns:a16="http://schemas.microsoft.com/office/drawing/2014/main" val="181539624"/>
                    </a:ext>
                  </a:extLst>
                </a:gridCol>
                <a:gridCol w="947677">
                  <a:extLst>
                    <a:ext uri="{9D8B030D-6E8A-4147-A177-3AD203B41FA5}">
                      <a16:colId xmlns:a16="http://schemas.microsoft.com/office/drawing/2014/main" val="249213091"/>
                    </a:ext>
                  </a:extLst>
                </a:gridCol>
                <a:gridCol w="1451506">
                  <a:extLst>
                    <a:ext uri="{9D8B030D-6E8A-4147-A177-3AD203B41FA5}">
                      <a16:colId xmlns:a16="http://schemas.microsoft.com/office/drawing/2014/main" val="1044099047"/>
                    </a:ext>
                  </a:extLst>
                </a:gridCol>
                <a:gridCol w="443849">
                  <a:extLst>
                    <a:ext uri="{9D8B030D-6E8A-4147-A177-3AD203B41FA5}">
                      <a16:colId xmlns:a16="http://schemas.microsoft.com/office/drawing/2014/main" val="3306991475"/>
                    </a:ext>
                  </a:extLst>
                </a:gridCol>
                <a:gridCol w="947677">
                  <a:extLst>
                    <a:ext uri="{9D8B030D-6E8A-4147-A177-3AD203B41FA5}">
                      <a16:colId xmlns:a16="http://schemas.microsoft.com/office/drawing/2014/main" val="3157023133"/>
                    </a:ext>
                  </a:extLst>
                </a:gridCol>
                <a:gridCol w="1415517">
                  <a:extLst>
                    <a:ext uri="{9D8B030D-6E8A-4147-A177-3AD203B41FA5}">
                      <a16:colId xmlns:a16="http://schemas.microsoft.com/office/drawing/2014/main" val="3802997760"/>
                    </a:ext>
                  </a:extLst>
                </a:gridCol>
                <a:gridCol w="479837">
                  <a:extLst>
                    <a:ext uri="{9D8B030D-6E8A-4147-A177-3AD203B41FA5}">
                      <a16:colId xmlns:a16="http://schemas.microsoft.com/office/drawing/2014/main" val="3710708672"/>
                    </a:ext>
                  </a:extLst>
                </a:gridCol>
              </a:tblGrid>
              <a:tr h="416541">
                <a:tc gridSpan="8">
                  <a:txBody>
                    <a:bodyPr/>
                    <a:lstStyle/>
                    <a:p>
                      <a:r>
                        <a:rPr lang="en-US" dirty="0"/>
                        <a:t>Russian Targets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970478664"/>
                  </a:ext>
                </a:extLst>
              </a:tr>
              <a:tr h="416541">
                <a:tc>
                  <a:txBody>
                    <a:bodyPr/>
                    <a:lstStyle/>
                    <a:p>
                      <a:r>
                        <a:rPr lang="en-US" dirty="0"/>
                        <a:t>Airlines</a:t>
                      </a:r>
                    </a:p>
                  </a:txBody>
                  <a:tcPr/>
                </a:tc>
                <a:tc>
                  <a:txBody>
                    <a:bodyPr/>
                    <a:lstStyle/>
                    <a:p>
                      <a:pPr algn="r"/>
                      <a:r>
                        <a:rPr lang="en-US" dirty="0"/>
                        <a:t>2</a:t>
                      </a:r>
                    </a:p>
                  </a:txBody>
                  <a:tcPr/>
                </a:tc>
                <a:tc>
                  <a:txBody>
                    <a:bodyPr/>
                    <a:lstStyle/>
                    <a:p>
                      <a:endParaRPr lang="en-US"/>
                    </a:p>
                  </a:txBody>
                  <a:tcPr/>
                </a:tc>
                <a:tc>
                  <a:txBody>
                    <a:bodyPr/>
                    <a:lstStyle/>
                    <a:p>
                      <a:r>
                        <a:rPr lang="en-US" dirty="0"/>
                        <a:t>Generals</a:t>
                      </a:r>
                    </a:p>
                  </a:txBody>
                  <a:tcPr/>
                </a:tc>
                <a:tc>
                  <a:txBody>
                    <a:bodyPr/>
                    <a:lstStyle/>
                    <a:p>
                      <a:pPr algn="r"/>
                      <a:r>
                        <a:rPr lang="en-US" dirty="0"/>
                        <a:t>1</a:t>
                      </a:r>
                    </a:p>
                  </a:txBody>
                  <a:tcPr/>
                </a:tc>
                <a:tc>
                  <a:txBody>
                    <a:bodyPr/>
                    <a:lstStyle/>
                    <a:p>
                      <a:endParaRPr lang="en-US" dirty="0"/>
                    </a:p>
                  </a:txBody>
                  <a:tcPr/>
                </a:tc>
                <a:tc>
                  <a:txBody>
                    <a:bodyPr/>
                    <a:lstStyle/>
                    <a:p>
                      <a:r>
                        <a:rPr lang="en-US" dirty="0"/>
                        <a:t>Oligarchs</a:t>
                      </a:r>
                    </a:p>
                  </a:txBody>
                  <a:tcPr/>
                </a:tc>
                <a:tc>
                  <a:txBody>
                    <a:bodyPr/>
                    <a:lstStyle/>
                    <a:p>
                      <a:pPr algn="r"/>
                      <a:r>
                        <a:rPr lang="en-US" dirty="0"/>
                        <a:t>23</a:t>
                      </a:r>
                    </a:p>
                  </a:txBody>
                  <a:tcPr/>
                </a:tc>
                <a:extLst>
                  <a:ext uri="{0D108BD9-81ED-4DB2-BD59-A6C34878D82A}">
                    <a16:rowId xmlns:a16="http://schemas.microsoft.com/office/drawing/2014/main" val="988013817"/>
                  </a:ext>
                </a:extLst>
              </a:tr>
              <a:tr h="416541">
                <a:tc>
                  <a:txBody>
                    <a:bodyPr/>
                    <a:lstStyle/>
                    <a:p>
                      <a:r>
                        <a:rPr lang="en-US" dirty="0"/>
                        <a:t>Banks</a:t>
                      </a:r>
                    </a:p>
                  </a:txBody>
                  <a:tcPr/>
                </a:tc>
                <a:tc>
                  <a:txBody>
                    <a:bodyPr/>
                    <a:lstStyle/>
                    <a:p>
                      <a:pPr algn="r"/>
                      <a:r>
                        <a:rPr lang="en-US" dirty="0"/>
                        <a:t>9</a:t>
                      </a:r>
                    </a:p>
                  </a:txBody>
                  <a:tcPr/>
                </a:tc>
                <a:tc>
                  <a:txBody>
                    <a:bodyPr/>
                    <a:lstStyle/>
                    <a:p>
                      <a:endParaRPr lang="en-US"/>
                    </a:p>
                  </a:txBody>
                  <a:tcPr/>
                </a:tc>
                <a:tc>
                  <a:txBody>
                    <a:bodyPr/>
                    <a:lstStyle/>
                    <a:p>
                      <a:r>
                        <a:rPr lang="en-US" dirty="0"/>
                        <a:t>Government</a:t>
                      </a:r>
                    </a:p>
                  </a:txBody>
                  <a:tcPr/>
                </a:tc>
                <a:tc>
                  <a:txBody>
                    <a:bodyPr/>
                    <a:lstStyle/>
                    <a:p>
                      <a:pPr algn="r"/>
                      <a:r>
                        <a:rPr lang="en-US" dirty="0"/>
                        <a:t>1</a:t>
                      </a:r>
                    </a:p>
                  </a:txBody>
                  <a:tcPr/>
                </a:tc>
                <a:tc>
                  <a:txBody>
                    <a:bodyPr/>
                    <a:lstStyle/>
                    <a:p>
                      <a:endParaRPr lang="en-US"/>
                    </a:p>
                  </a:txBody>
                  <a:tcPr/>
                </a:tc>
                <a:tc>
                  <a:txBody>
                    <a:bodyPr/>
                    <a:lstStyle/>
                    <a:p>
                      <a:r>
                        <a:rPr lang="en-US" dirty="0"/>
                        <a:t>Retail</a:t>
                      </a:r>
                    </a:p>
                  </a:txBody>
                  <a:tcPr/>
                </a:tc>
                <a:tc>
                  <a:txBody>
                    <a:bodyPr/>
                    <a:lstStyle/>
                    <a:p>
                      <a:pPr algn="r"/>
                      <a:r>
                        <a:rPr lang="en-US" dirty="0"/>
                        <a:t>1</a:t>
                      </a:r>
                    </a:p>
                  </a:txBody>
                  <a:tcPr/>
                </a:tc>
                <a:extLst>
                  <a:ext uri="{0D108BD9-81ED-4DB2-BD59-A6C34878D82A}">
                    <a16:rowId xmlns:a16="http://schemas.microsoft.com/office/drawing/2014/main" val="1263284406"/>
                  </a:ext>
                </a:extLst>
              </a:tr>
              <a:tr h="416541">
                <a:tc>
                  <a:txBody>
                    <a:bodyPr/>
                    <a:lstStyle/>
                    <a:p>
                      <a:r>
                        <a:rPr lang="en-US" dirty="0" err="1"/>
                        <a:t>Cnt</a:t>
                      </a:r>
                      <a:r>
                        <a:rPr lang="en-US" dirty="0"/>
                        <a:t>. Banks</a:t>
                      </a:r>
                    </a:p>
                  </a:txBody>
                  <a:tcPr/>
                </a:tc>
                <a:tc>
                  <a:txBody>
                    <a:bodyPr/>
                    <a:lstStyle/>
                    <a:p>
                      <a:pPr algn="r"/>
                      <a:r>
                        <a:rPr lang="en-US" dirty="0"/>
                        <a:t>5</a:t>
                      </a:r>
                    </a:p>
                  </a:txBody>
                  <a:tcPr/>
                </a:tc>
                <a:tc>
                  <a:txBody>
                    <a:bodyPr/>
                    <a:lstStyle/>
                    <a:p>
                      <a:endParaRPr lang="en-US"/>
                    </a:p>
                  </a:txBody>
                  <a:tcPr/>
                </a:tc>
                <a:tc>
                  <a:txBody>
                    <a:bodyPr/>
                    <a:lstStyle/>
                    <a:p>
                      <a:r>
                        <a:rPr lang="en-US" dirty="0"/>
                        <a:t>Lawmakers</a:t>
                      </a:r>
                    </a:p>
                  </a:txBody>
                  <a:tcPr/>
                </a:tc>
                <a:tc>
                  <a:txBody>
                    <a:bodyPr/>
                    <a:lstStyle/>
                    <a:p>
                      <a:pPr algn="r"/>
                      <a:r>
                        <a:rPr lang="en-US" dirty="0"/>
                        <a:t>2</a:t>
                      </a:r>
                    </a:p>
                  </a:txBody>
                  <a:tcPr/>
                </a:tc>
                <a:tc>
                  <a:txBody>
                    <a:bodyPr/>
                    <a:lstStyle/>
                    <a:p>
                      <a:endParaRPr lang="en-US"/>
                    </a:p>
                  </a:txBody>
                  <a:tcPr/>
                </a:tc>
                <a:tc>
                  <a:txBody>
                    <a:bodyPr/>
                    <a:lstStyle/>
                    <a:p>
                      <a:r>
                        <a:rPr lang="en-US" dirty="0"/>
                        <a:t>Ships</a:t>
                      </a:r>
                    </a:p>
                  </a:txBody>
                  <a:tcPr/>
                </a:tc>
                <a:tc>
                  <a:txBody>
                    <a:bodyPr/>
                    <a:lstStyle/>
                    <a:p>
                      <a:pPr algn="r"/>
                      <a:r>
                        <a:rPr lang="en-US" dirty="0"/>
                        <a:t>5</a:t>
                      </a:r>
                    </a:p>
                  </a:txBody>
                  <a:tcPr/>
                </a:tc>
                <a:extLst>
                  <a:ext uri="{0D108BD9-81ED-4DB2-BD59-A6C34878D82A}">
                    <a16:rowId xmlns:a16="http://schemas.microsoft.com/office/drawing/2014/main" val="2394911016"/>
                  </a:ext>
                </a:extLst>
              </a:tr>
              <a:tr h="405705">
                <a:tc>
                  <a:txBody>
                    <a:bodyPr/>
                    <a:lstStyle/>
                    <a:p>
                      <a:r>
                        <a:rPr lang="en-US" dirty="0"/>
                        <a:t>Commodity</a:t>
                      </a:r>
                    </a:p>
                  </a:txBody>
                  <a:tcPr/>
                </a:tc>
                <a:tc>
                  <a:txBody>
                    <a:bodyPr/>
                    <a:lstStyle/>
                    <a:p>
                      <a:pPr algn="r"/>
                      <a:r>
                        <a:rPr lang="en-US" dirty="0"/>
                        <a:t>1</a:t>
                      </a:r>
                    </a:p>
                  </a:txBody>
                  <a:tcPr/>
                </a:tc>
                <a:tc>
                  <a:txBody>
                    <a:bodyPr/>
                    <a:lstStyle/>
                    <a:p>
                      <a:endParaRPr lang="en-US"/>
                    </a:p>
                  </a:txBody>
                  <a:tcPr/>
                </a:tc>
                <a:tc>
                  <a:txBody>
                    <a:bodyPr/>
                    <a:lstStyle/>
                    <a:p>
                      <a:r>
                        <a:rPr lang="en-US" dirty="0"/>
                        <a:t>Lux. goods</a:t>
                      </a:r>
                    </a:p>
                  </a:txBody>
                  <a:tcPr/>
                </a:tc>
                <a:tc>
                  <a:txBody>
                    <a:bodyPr/>
                    <a:lstStyle/>
                    <a:p>
                      <a:pPr algn="r"/>
                      <a:r>
                        <a:rPr lang="en-US" dirty="0"/>
                        <a:t>1</a:t>
                      </a:r>
                    </a:p>
                  </a:txBody>
                  <a:tcPr/>
                </a:tc>
                <a:tc>
                  <a:txBody>
                    <a:bodyPr/>
                    <a:lstStyle/>
                    <a:p>
                      <a:endParaRPr lang="en-US"/>
                    </a:p>
                  </a:txBody>
                  <a:tcPr/>
                </a:tc>
                <a:tc>
                  <a:txBody>
                    <a:bodyPr/>
                    <a:lstStyle/>
                    <a:p>
                      <a:r>
                        <a:rPr lang="en-US" dirty="0" err="1"/>
                        <a:t>Sv</a:t>
                      </a:r>
                      <a:r>
                        <a:rPr lang="en-US" dirty="0"/>
                        <a:t> </a:t>
                      </a:r>
                      <a:r>
                        <a:rPr lang="en-US" dirty="0" err="1"/>
                        <a:t>wlth</a:t>
                      </a:r>
                      <a:r>
                        <a:rPr lang="en-US" dirty="0"/>
                        <a:t> </a:t>
                      </a:r>
                      <a:r>
                        <a:rPr lang="en-US" dirty="0" err="1"/>
                        <a:t>fnd</a:t>
                      </a:r>
                      <a:endParaRPr lang="en-US" dirty="0"/>
                    </a:p>
                  </a:txBody>
                  <a:tcPr/>
                </a:tc>
                <a:tc>
                  <a:txBody>
                    <a:bodyPr/>
                    <a:lstStyle/>
                    <a:p>
                      <a:pPr algn="r"/>
                      <a:r>
                        <a:rPr lang="en-US" dirty="0"/>
                        <a:t>1</a:t>
                      </a:r>
                    </a:p>
                  </a:txBody>
                  <a:tcPr/>
                </a:tc>
                <a:extLst>
                  <a:ext uri="{0D108BD9-81ED-4DB2-BD59-A6C34878D82A}">
                    <a16:rowId xmlns:a16="http://schemas.microsoft.com/office/drawing/2014/main" val="2659372051"/>
                  </a:ext>
                </a:extLst>
              </a:tr>
              <a:tr h="416541">
                <a:tc>
                  <a:txBody>
                    <a:bodyPr/>
                    <a:lstStyle/>
                    <a:p>
                      <a:r>
                        <a:rPr lang="en-US" dirty="0"/>
                        <a:t>Companies</a:t>
                      </a:r>
                    </a:p>
                  </a:txBody>
                  <a:tcPr/>
                </a:tc>
                <a:tc>
                  <a:txBody>
                    <a:bodyPr/>
                    <a:lstStyle/>
                    <a:p>
                      <a:pPr algn="r"/>
                      <a:r>
                        <a:rPr lang="en-US" dirty="0"/>
                        <a:t>19</a:t>
                      </a:r>
                    </a:p>
                  </a:txBody>
                  <a:tcPr/>
                </a:tc>
                <a:tc>
                  <a:txBody>
                    <a:bodyPr/>
                    <a:lstStyle/>
                    <a:p>
                      <a:endParaRPr lang="en-US"/>
                    </a:p>
                  </a:txBody>
                  <a:tcPr/>
                </a:tc>
                <a:tc>
                  <a:txBody>
                    <a:bodyPr/>
                    <a:lstStyle/>
                    <a:p>
                      <a:r>
                        <a:rPr lang="en-US" dirty="0"/>
                        <a:t>Media</a:t>
                      </a:r>
                    </a:p>
                  </a:txBody>
                  <a:tcPr/>
                </a:tc>
                <a:tc>
                  <a:txBody>
                    <a:bodyPr/>
                    <a:lstStyle/>
                    <a:p>
                      <a:pPr algn="r"/>
                      <a:r>
                        <a:rPr lang="en-US" dirty="0"/>
                        <a:t>2</a:t>
                      </a:r>
                    </a:p>
                  </a:txBody>
                  <a:tcPr/>
                </a:tc>
                <a:tc>
                  <a:txBody>
                    <a:bodyPr/>
                    <a:lstStyle/>
                    <a:p>
                      <a:endParaRPr lang="en-US"/>
                    </a:p>
                  </a:txBody>
                  <a:tcPr/>
                </a:tc>
                <a:tc>
                  <a:txBody>
                    <a:bodyPr/>
                    <a:lstStyle/>
                    <a:p>
                      <a:r>
                        <a:rPr lang="en-US" dirty="0"/>
                        <a:t>Tax service</a:t>
                      </a:r>
                    </a:p>
                  </a:txBody>
                  <a:tcPr/>
                </a:tc>
                <a:tc>
                  <a:txBody>
                    <a:bodyPr/>
                    <a:lstStyle/>
                    <a:p>
                      <a:pPr algn="r"/>
                      <a:r>
                        <a:rPr lang="en-US" dirty="0"/>
                        <a:t>1</a:t>
                      </a:r>
                    </a:p>
                  </a:txBody>
                  <a:tcPr/>
                </a:tc>
                <a:extLst>
                  <a:ext uri="{0D108BD9-81ED-4DB2-BD59-A6C34878D82A}">
                    <a16:rowId xmlns:a16="http://schemas.microsoft.com/office/drawing/2014/main" val="1076312423"/>
                  </a:ext>
                </a:extLst>
              </a:tr>
              <a:tr h="416541">
                <a:tc>
                  <a:txBody>
                    <a:bodyPr/>
                    <a:lstStyle/>
                    <a:p>
                      <a:r>
                        <a:rPr lang="en-US" dirty="0"/>
                        <a:t>Economy</a:t>
                      </a:r>
                    </a:p>
                  </a:txBody>
                  <a:tcPr/>
                </a:tc>
                <a:tc>
                  <a:txBody>
                    <a:bodyPr/>
                    <a:lstStyle/>
                    <a:p>
                      <a:pPr algn="r"/>
                      <a:r>
                        <a:rPr lang="en-US" dirty="0"/>
                        <a:t>3</a:t>
                      </a:r>
                    </a:p>
                  </a:txBody>
                  <a:tcPr/>
                </a:tc>
                <a:tc>
                  <a:txBody>
                    <a:bodyPr/>
                    <a:lstStyle/>
                    <a:p>
                      <a:endParaRPr lang="en-US"/>
                    </a:p>
                  </a:txBody>
                  <a:tcPr/>
                </a:tc>
                <a:tc>
                  <a:txBody>
                    <a:bodyPr/>
                    <a:lstStyle/>
                    <a:p>
                      <a:r>
                        <a:rPr lang="en-US" dirty="0"/>
                        <a:t>Mil. Comps.</a:t>
                      </a:r>
                    </a:p>
                  </a:txBody>
                  <a:tcPr/>
                </a:tc>
                <a:tc>
                  <a:txBody>
                    <a:bodyPr/>
                    <a:lstStyle/>
                    <a:p>
                      <a:pPr algn="r"/>
                      <a:r>
                        <a:rPr lang="en-US" dirty="0"/>
                        <a:t>14</a:t>
                      </a:r>
                    </a:p>
                  </a:txBody>
                  <a:tcPr/>
                </a:tc>
                <a:tc>
                  <a:txBody>
                    <a:bodyPr/>
                    <a:lstStyle/>
                    <a:p>
                      <a:endParaRPr lang="en-US"/>
                    </a:p>
                  </a:txBody>
                  <a:tcPr/>
                </a:tc>
                <a:tc>
                  <a:txBody>
                    <a:bodyPr/>
                    <a:lstStyle/>
                    <a:p>
                      <a:r>
                        <a:rPr lang="en-US" dirty="0"/>
                        <a:t>Tech</a:t>
                      </a:r>
                    </a:p>
                  </a:txBody>
                  <a:tcPr/>
                </a:tc>
                <a:tc>
                  <a:txBody>
                    <a:bodyPr/>
                    <a:lstStyle/>
                    <a:p>
                      <a:pPr algn="r"/>
                      <a:r>
                        <a:rPr lang="en-US" dirty="0"/>
                        <a:t>1</a:t>
                      </a:r>
                    </a:p>
                  </a:txBody>
                  <a:tcPr/>
                </a:tc>
                <a:extLst>
                  <a:ext uri="{0D108BD9-81ED-4DB2-BD59-A6C34878D82A}">
                    <a16:rowId xmlns:a16="http://schemas.microsoft.com/office/drawing/2014/main" val="3926479018"/>
                  </a:ext>
                </a:extLst>
              </a:tr>
              <a:tr h="416541">
                <a:tc>
                  <a:txBody>
                    <a:bodyPr/>
                    <a:lstStyle/>
                    <a:p>
                      <a:r>
                        <a:rPr lang="en-US" dirty="0"/>
                        <a:t>Entities</a:t>
                      </a:r>
                    </a:p>
                  </a:txBody>
                  <a:tcPr/>
                </a:tc>
                <a:tc>
                  <a:txBody>
                    <a:bodyPr/>
                    <a:lstStyle/>
                    <a:p>
                      <a:pPr algn="r"/>
                      <a:r>
                        <a:rPr lang="en-US" dirty="0"/>
                        <a:t>3</a:t>
                      </a:r>
                    </a:p>
                  </a:txBody>
                  <a:tcPr/>
                </a:tc>
                <a:tc>
                  <a:txBody>
                    <a:bodyPr/>
                    <a:lstStyle/>
                    <a:p>
                      <a:endParaRPr lang="en-US"/>
                    </a:p>
                  </a:txBody>
                  <a:tcPr/>
                </a:tc>
                <a:tc>
                  <a:txBody>
                    <a:bodyPr/>
                    <a:lstStyle/>
                    <a:p>
                      <a:r>
                        <a:rPr lang="en-US" dirty="0"/>
                        <a:t>Mining</a:t>
                      </a:r>
                    </a:p>
                  </a:txBody>
                  <a:tcPr/>
                </a:tc>
                <a:tc>
                  <a:txBody>
                    <a:bodyPr/>
                    <a:lstStyle/>
                    <a:p>
                      <a:pPr algn="r"/>
                      <a:r>
                        <a:rPr lang="en-US" dirty="0"/>
                        <a:t>2</a:t>
                      </a:r>
                    </a:p>
                  </a:txBody>
                  <a:tcPr/>
                </a:tc>
                <a:tc>
                  <a:txBody>
                    <a:bodyPr/>
                    <a:lstStyle/>
                    <a:p>
                      <a:endParaRPr lang="en-US"/>
                    </a:p>
                  </a:txBody>
                  <a:tcPr/>
                </a:tc>
                <a:tc>
                  <a:txBody>
                    <a:bodyPr/>
                    <a:lstStyle/>
                    <a:p>
                      <a:r>
                        <a:rPr lang="en-US" dirty="0"/>
                        <a:t>Transit</a:t>
                      </a:r>
                    </a:p>
                  </a:txBody>
                  <a:tcPr/>
                </a:tc>
                <a:tc>
                  <a:txBody>
                    <a:bodyPr/>
                    <a:lstStyle/>
                    <a:p>
                      <a:pPr algn="r"/>
                      <a:r>
                        <a:rPr lang="en-US" dirty="0"/>
                        <a:t>1</a:t>
                      </a:r>
                    </a:p>
                  </a:txBody>
                  <a:tcPr/>
                </a:tc>
                <a:extLst>
                  <a:ext uri="{0D108BD9-81ED-4DB2-BD59-A6C34878D82A}">
                    <a16:rowId xmlns:a16="http://schemas.microsoft.com/office/drawing/2014/main" val="2937287397"/>
                  </a:ext>
                </a:extLst>
              </a:tr>
              <a:tr h="416541">
                <a:tc>
                  <a:txBody>
                    <a:bodyPr/>
                    <a:lstStyle/>
                    <a:p>
                      <a:r>
                        <a:rPr lang="en-US" dirty="0"/>
                        <a:t>Finance</a:t>
                      </a:r>
                    </a:p>
                  </a:txBody>
                  <a:tcPr/>
                </a:tc>
                <a:tc>
                  <a:txBody>
                    <a:bodyPr/>
                    <a:lstStyle/>
                    <a:p>
                      <a:pPr algn="r"/>
                      <a:r>
                        <a:rPr lang="en-US" dirty="0"/>
                        <a:t>1</a:t>
                      </a:r>
                    </a:p>
                  </a:txBody>
                  <a:tcPr/>
                </a:tc>
                <a:tc>
                  <a:txBody>
                    <a:bodyPr/>
                    <a:lstStyle/>
                    <a:p>
                      <a:endParaRPr lang="en-US"/>
                    </a:p>
                  </a:txBody>
                  <a:tcPr/>
                </a:tc>
                <a:tc>
                  <a:txBody>
                    <a:bodyPr/>
                    <a:lstStyle/>
                    <a:p>
                      <a:r>
                        <a:rPr lang="en-US" dirty="0"/>
                        <a:t>Oil</a:t>
                      </a:r>
                    </a:p>
                  </a:txBody>
                  <a:tcPr/>
                </a:tc>
                <a:tc>
                  <a:txBody>
                    <a:bodyPr/>
                    <a:lstStyle/>
                    <a:p>
                      <a:pPr algn="r"/>
                      <a:r>
                        <a:rPr lang="en-US" dirty="0"/>
                        <a:t>2</a:t>
                      </a:r>
                    </a:p>
                  </a:txBody>
                  <a:tcPr/>
                </a:tc>
                <a:tc>
                  <a:txBody>
                    <a:bodyPr/>
                    <a:lstStyle/>
                    <a:p>
                      <a:endParaRPr lang="en-US"/>
                    </a:p>
                  </a:txBody>
                  <a:tcPr/>
                </a:tc>
                <a:tc>
                  <a:txBody>
                    <a:bodyPr/>
                    <a:lstStyle/>
                    <a:p>
                      <a:endParaRPr lang="en-US"/>
                    </a:p>
                  </a:txBody>
                  <a:tcPr/>
                </a:tc>
                <a:tc>
                  <a:txBody>
                    <a:bodyPr/>
                    <a:lstStyle/>
                    <a:p>
                      <a:pPr algn="r"/>
                      <a:endParaRPr lang="en-US" dirty="0"/>
                    </a:p>
                  </a:txBody>
                  <a:tcPr/>
                </a:tc>
                <a:extLst>
                  <a:ext uri="{0D108BD9-81ED-4DB2-BD59-A6C34878D82A}">
                    <a16:rowId xmlns:a16="http://schemas.microsoft.com/office/drawing/2014/main" val="392764407"/>
                  </a:ext>
                </a:extLst>
              </a:tr>
              <a:tr h="416541">
                <a:tc>
                  <a:txBody>
                    <a:bodyPr/>
                    <a:lstStyle/>
                    <a:p>
                      <a:r>
                        <a:rPr lang="en-US" dirty="0"/>
                        <a:t>Gas</a:t>
                      </a:r>
                    </a:p>
                  </a:txBody>
                  <a:tcPr/>
                </a:tc>
                <a:tc>
                  <a:txBody>
                    <a:bodyPr/>
                    <a:lstStyle/>
                    <a:p>
                      <a:pPr algn="r"/>
                      <a:r>
                        <a:rPr lang="en-US" dirty="0"/>
                        <a:t>1</a:t>
                      </a:r>
                    </a:p>
                  </a:txBody>
                  <a:tcPr/>
                </a:tc>
                <a:tc>
                  <a:txBody>
                    <a:bodyPr/>
                    <a:lstStyle/>
                    <a:p>
                      <a:endParaRPr lang="en-US"/>
                    </a:p>
                  </a:txBody>
                  <a:tcPr/>
                </a:tc>
                <a:tc>
                  <a:txBody>
                    <a:bodyPr/>
                    <a:lstStyle/>
                    <a:p>
                      <a:r>
                        <a:rPr lang="en-US" dirty="0"/>
                        <a:t>Oil imports</a:t>
                      </a:r>
                    </a:p>
                  </a:txBody>
                  <a:tcPr/>
                </a:tc>
                <a:tc>
                  <a:txBody>
                    <a:bodyPr/>
                    <a:lstStyle/>
                    <a:p>
                      <a:pPr algn="r"/>
                      <a:r>
                        <a:rPr lang="en-US" dirty="0"/>
                        <a:t>6</a:t>
                      </a:r>
                    </a:p>
                  </a:txBody>
                  <a:tcPr/>
                </a:tc>
                <a:tc>
                  <a:txBody>
                    <a:bodyPr/>
                    <a:lstStyle/>
                    <a:p>
                      <a:endParaRPr lang="en-US"/>
                    </a:p>
                  </a:txBody>
                  <a:tcPr/>
                </a:tc>
                <a:tc>
                  <a:txBody>
                    <a:bodyPr/>
                    <a:lstStyle/>
                    <a:p>
                      <a:endParaRPr lang="en-US"/>
                    </a:p>
                  </a:txBody>
                  <a:tcPr/>
                </a:tc>
                <a:tc>
                  <a:txBody>
                    <a:bodyPr/>
                    <a:lstStyle/>
                    <a:p>
                      <a:pPr algn="r"/>
                      <a:endParaRPr lang="en-US" dirty="0"/>
                    </a:p>
                  </a:txBody>
                  <a:tcPr/>
                </a:tc>
                <a:extLst>
                  <a:ext uri="{0D108BD9-81ED-4DB2-BD59-A6C34878D82A}">
                    <a16:rowId xmlns:a16="http://schemas.microsoft.com/office/drawing/2014/main" val="1917486633"/>
                  </a:ext>
                </a:extLst>
              </a:tr>
            </a:tbl>
          </a:graphicData>
        </a:graphic>
      </p:graphicFrame>
      <p:sp>
        <p:nvSpPr>
          <p:cNvPr id="6" name="Title 1">
            <a:extLst>
              <a:ext uri="{FF2B5EF4-FFF2-40B4-BE49-F238E27FC236}">
                <a16:creationId xmlns:a16="http://schemas.microsoft.com/office/drawing/2014/main" id="{E257E0F5-D099-53E7-6FB7-F0DD19E2E12A}"/>
              </a:ext>
            </a:extLst>
          </p:cNvPr>
          <p:cNvSpPr>
            <a:spLocks noGrp="1"/>
          </p:cNvSpPr>
          <p:nvPr>
            <p:ph type="title"/>
          </p:nvPr>
        </p:nvSpPr>
        <p:spPr>
          <a:xfrm>
            <a:off x="457200" y="274638"/>
            <a:ext cx="8229600" cy="1143000"/>
          </a:xfrm>
        </p:spPr>
        <p:txBody>
          <a:bodyPr/>
          <a:lstStyle/>
          <a:p>
            <a:r>
              <a:rPr lang="en-US" dirty="0"/>
              <a:t>Russia Sanctions, Gov’t</a:t>
            </a:r>
          </a:p>
        </p:txBody>
      </p:sp>
    </p:spTree>
    <p:extLst>
      <p:ext uri="{BB962C8B-B14F-4D97-AF65-F5344CB8AC3E}">
        <p14:creationId xmlns:p14="http://schemas.microsoft.com/office/powerpoint/2010/main" val="3719353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6" name="Title 1">
            <a:extLst>
              <a:ext uri="{FF2B5EF4-FFF2-40B4-BE49-F238E27FC236}">
                <a16:creationId xmlns:a16="http://schemas.microsoft.com/office/drawing/2014/main" id="{E257E0F5-D099-53E7-6FB7-F0DD19E2E12A}"/>
              </a:ext>
            </a:extLst>
          </p:cNvPr>
          <p:cNvSpPr>
            <a:spLocks noGrp="1"/>
          </p:cNvSpPr>
          <p:nvPr>
            <p:ph type="title"/>
          </p:nvPr>
        </p:nvSpPr>
        <p:spPr>
          <a:xfrm>
            <a:off x="457200" y="274638"/>
            <a:ext cx="8229600" cy="1143000"/>
          </a:xfrm>
        </p:spPr>
        <p:txBody>
          <a:bodyPr/>
          <a:lstStyle/>
          <a:p>
            <a:r>
              <a:rPr lang="en-US" dirty="0"/>
              <a:t>Russia Sanctions, Gov’t</a:t>
            </a:r>
          </a:p>
        </p:txBody>
      </p:sp>
      <p:sp>
        <p:nvSpPr>
          <p:cNvPr id="7" name="Content Placeholder 2">
            <a:extLst>
              <a:ext uri="{FF2B5EF4-FFF2-40B4-BE49-F238E27FC236}">
                <a16:creationId xmlns:a16="http://schemas.microsoft.com/office/drawing/2014/main" id="{0EADF35B-B3FF-0114-967A-3BC48CB3D0CA}"/>
              </a:ext>
            </a:extLst>
          </p:cNvPr>
          <p:cNvSpPr>
            <a:spLocks noGrp="1"/>
          </p:cNvSpPr>
          <p:nvPr>
            <p:ph idx="1"/>
          </p:nvPr>
        </p:nvSpPr>
        <p:spPr>
          <a:xfrm>
            <a:off x="376529" y="1606532"/>
            <a:ext cx="8310271" cy="4638693"/>
          </a:xfrm>
        </p:spPr>
        <p:txBody>
          <a:bodyPr>
            <a:normAutofit/>
          </a:bodyPr>
          <a:lstStyle/>
          <a:p>
            <a:r>
              <a:rPr lang="en-US" dirty="0"/>
              <a:t>Countries announcing they will </a:t>
            </a:r>
            <a:r>
              <a:rPr lang="en-US" i="1" u="sng" dirty="0"/>
              <a:t>not</a:t>
            </a:r>
            <a:r>
              <a:rPr lang="en-US" dirty="0"/>
              <a:t> use sanctions against Russia:</a:t>
            </a:r>
          </a:p>
        </p:txBody>
      </p:sp>
      <p:graphicFrame>
        <p:nvGraphicFramePr>
          <p:cNvPr id="8" name="Table 8">
            <a:extLst>
              <a:ext uri="{FF2B5EF4-FFF2-40B4-BE49-F238E27FC236}">
                <a16:creationId xmlns:a16="http://schemas.microsoft.com/office/drawing/2014/main" id="{BF18E923-5917-B58D-87FC-55486283808F}"/>
              </a:ext>
            </a:extLst>
          </p:cNvPr>
          <p:cNvGraphicFramePr>
            <a:graphicFrameLocks noGrp="1"/>
          </p:cNvGraphicFramePr>
          <p:nvPr>
            <p:extLst>
              <p:ext uri="{D42A27DB-BD31-4B8C-83A1-F6EECF244321}">
                <p14:modId xmlns:p14="http://schemas.microsoft.com/office/powerpoint/2010/main" val="3249237987"/>
              </p:ext>
            </p:extLst>
          </p:nvPr>
        </p:nvGraphicFramePr>
        <p:xfrm>
          <a:off x="2590801" y="2725719"/>
          <a:ext cx="3643922" cy="3708400"/>
        </p:xfrm>
        <a:graphic>
          <a:graphicData uri="http://schemas.openxmlformats.org/drawingml/2006/table">
            <a:tbl>
              <a:tblPr firstRow="1" bandRow="1">
                <a:tableStyleId>{073A0DAA-6AF3-43AB-8588-CEC1D06C72B9}</a:tableStyleId>
              </a:tblPr>
              <a:tblGrid>
                <a:gridCol w="1821961">
                  <a:extLst>
                    <a:ext uri="{9D8B030D-6E8A-4147-A177-3AD203B41FA5}">
                      <a16:colId xmlns:a16="http://schemas.microsoft.com/office/drawing/2014/main" val="510324727"/>
                    </a:ext>
                  </a:extLst>
                </a:gridCol>
                <a:gridCol w="1821961">
                  <a:extLst>
                    <a:ext uri="{9D8B030D-6E8A-4147-A177-3AD203B41FA5}">
                      <a16:colId xmlns:a16="http://schemas.microsoft.com/office/drawing/2014/main" val="1553281130"/>
                    </a:ext>
                  </a:extLst>
                </a:gridCol>
              </a:tblGrid>
              <a:tr h="370840">
                <a:tc gridSpan="2">
                  <a:txBody>
                    <a:bodyPr/>
                    <a:lstStyle/>
                    <a:p>
                      <a:r>
                        <a:rPr lang="en-US" dirty="0"/>
                        <a:t>NOT using sanctions</a:t>
                      </a:r>
                    </a:p>
                  </a:txBody>
                  <a:tcPr/>
                </a:tc>
                <a:tc hMerge="1">
                  <a:txBody>
                    <a:bodyPr/>
                    <a:lstStyle/>
                    <a:p>
                      <a:endParaRPr lang="en-US" dirty="0"/>
                    </a:p>
                  </a:txBody>
                  <a:tcPr/>
                </a:tc>
                <a:extLst>
                  <a:ext uri="{0D108BD9-81ED-4DB2-BD59-A6C34878D82A}">
                    <a16:rowId xmlns:a16="http://schemas.microsoft.com/office/drawing/2014/main" val="203672448"/>
                  </a:ext>
                </a:extLst>
              </a:tr>
              <a:tr h="370840">
                <a:tc>
                  <a:txBody>
                    <a:bodyPr/>
                    <a:lstStyle/>
                    <a:p>
                      <a:r>
                        <a:rPr lang="en-US" dirty="0"/>
                        <a:t>India</a:t>
                      </a:r>
                    </a:p>
                  </a:txBody>
                  <a:tcPr/>
                </a:tc>
                <a:tc>
                  <a:txBody>
                    <a:bodyPr/>
                    <a:lstStyle/>
                    <a:p>
                      <a:r>
                        <a:rPr lang="en-US" dirty="0"/>
                        <a:t>Feb 24</a:t>
                      </a:r>
                    </a:p>
                  </a:txBody>
                  <a:tcPr/>
                </a:tc>
                <a:extLst>
                  <a:ext uri="{0D108BD9-81ED-4DB2-BD59-A6C34878D82A}">
                    <a16:rowId xmlns:a16="http://schemas.microsoft.com/office/drawing/2014/main" val="3926440333"/>
                  </a:ext>
                </a:extLst>
              </a:tr>
              <a:tr h="370840">
                <a:tc>
                  <a:txBody>
                    <a:bodyPr/>
                    <a:lstStyle/>
                    <a:p>
                      <a:r>
                        <a:rPr lang="en-US" dirty="0"/>
                        <a:t>Mexico</a:t>
                      </a:r>
                    </a:p>
                  </a:txBody>
                  <a:tcPr/>
                </a:tc>
                <a:tc>
                  <a:txBody>
                    <a:bodyPr/>
                    <a:lstStyle/>
                    <a:p>
                      <a:r>
                        <a:rPr lang="en-US" dirty="0"/>
                        <a:t>Mar 1</a:t>
                      </a:r>
                    </a:p>
                  </a:txBody>
                  <a:tcPr/>
                </a:tc>
                <a:extLst>
                  <a:ext uri="{0D108BD9-81ED-4DB2-BD59-A6C34878D82A}">
                    <a16:rowId xmlns:a16="http://schemas.microsoft.com/office/drawing/2014/main" val="3056933964"/>
                  </a:ext>
                </a:extLst>
              </a:tr>
              <a:tr h="370840">
                <a:tc>
                  <a:txBody>
                    <a:bodyPr/>
                    <a:lstStyle/>
                    <a:p>
                      <a:r>
                        <a:rPr lang="en-US" dirty="0"/>
                        <a:t>Brazil</a:t>
                      </a:r>
                    </a:p>
                  </a:txBody>
                  <a:tcPr/>
                </a:tc>
                <a:tc>
                  <a:txBody>
                    <a:bodyPr/>
                    <a:lstStyle/>
                    <a:p>
                      <a:r>
                        <a:rPr lang="en-US" dirty="0"/>
                        <a:t>Mar 1</a:t>
                      </a:r>
                    </a:p>
                  </a:txBody>
                  <a:tcPr/>
                </a:tc>
                <a:extLst>
                  <a:ext uri="{0D108BD9-81ED-4DB2-BD59-A6C34878D82A}">
                    <a16:rowId xmlns:a16="http://schemas.microsoft.com/office/drawing/2014/main" val="3330412124"/>
                  </a:ext>
                </a:extLst>
              </a:tr>
              <a:tr h="370840">
                <a:tc>
                  <a:txBody>
                    <a:bodyPr/>
                    <a:lstStyle/>
                    <a:p>
                      <a:r>
                        <a:rPr lang="en-US" dirty="0"/>
                        <a:t>China</a:t>
                      </a:r>
                    </a:p>
                  </a:txBody>
                  <a:tcPr/>
                </a:tc>
                <a:tc>
                  <a:txBody>
                    <a:bodyPr/>
                    <a:lstStyle/>
                    <a:p>
                      <a:r>
                        <a:rPr lang="en-US" dirty="0"/>
                        <a:t>Mar 2</a:t>
                      </a:r>
                    </a:p>
                  </a:txBody>
                  <a:tcPr/>
                </a:tc>
                <a:extLst>
                  <a:ext uri="{0D108BD9-81ED-4DB2-BD59-A6C34878D82A}">
                    <a16:rowId xmlns:a16="http://schemas.microsoft.com/office/drawing/2014/main" val="3862835268"/>
                  </a:ext>
                </a:extLst>
              </a:tr>
              <a:tr h="370840">
                <a:tc>
                  <a:txBody>
                    <a:bodyPr/>
                    <a:lstStyle/>
                    <a:p>
                      <a:r>
                        <a:rPr lang="en-US" dirty="0"/>
                        <a:t>Argentina</a:t>
                      </a:r>
                    </a:p>
                  </a:txBody>
                  <a:tcPr/>
                </a:tc>
                <a:tc>
                  <a:txBody>
                    <a:bodyPr/>
                    <a:lstStyle/>
                    <a:p>
                      <a:r>
                        <a:rPr lang="en-US" dirty="0"/>
                        <a:t>Mar 4</a:t>
                      </a:r>
                    </a:p>
                  </a:txBody>
                  <a:tcPr/>
                </a:tc>
                <a:extLst>
                  <a:ext uri="{0D108BD9-81ED-4DB2-BD59-A6C34878D82A}">
                    <a16:rowId xmlns:a16="http://schemas.microsoft.com/office/drawing/2014/main" val="2967509954"/>
                  </a:ext>
                </a:extLst>
              </a:tr>
              <a:tr h="370840">
                <a:tc>
                  <a:txBody>
                    <a:bodyPr/>
                    <a:lstStyle/>
                    <a:p>
                      <a:r>
                        <a:rPr lang="en-US" dirty="0"/>
                        <a:t>Indonesia</a:t>
                      </a:r>
                    </a:p>
                  </a:txBody>
                  <a:tcPr/>
                </a:tc>
                <a:tc>
                  <a:txBody>
                    <a:bodyPr/>
                    <a:lstStyle/>
                    <a:p>
                      <a:r>
                        <a:rPr lang="en-US" dirty="0"/>
                        <a:t>Mar 9</a:t>
                      </a:r>
                    </a:p>
                  </a:txBody>
                  <a:tcPr/>
                </a:tc>
                <a:extLst>
                  <a:ext uri="{0D108BD9-81ED-4DB2-BD59-A6C34878D82A}">
                    <a16:rowId xmlns:a16="http://schemas.microsoft.com/office/drawing/2014/main" val="950974978"/>
                  </a:ext>
                </a:extLst>
              </a:tr>
              <a:tr h="370840">
                <a:tc>
                  <a:txBody>
                    <a:bodyPr/>
                    <a:lstStyle/>
                    <a:p>
                      <a:r>
                        <a:rPr lang="en-US" dirty="0"/>
                        <a:t>Turkey</a:t>
                      </a:r>
                    </a:p>
                  </a:txBody>
                  <a:tcPr/>
                </a:tc>
                <a:tc>
                  <a:txBody>
                    <a:bodyPr/>
                    <a:lstStyle/>
                    <a:p>
                      <a:r>
                        <a:rPr lang="en-US" dirty="0"/>
                        <a:t>Mar 13</a:t>
                      </a:r>
                    </a:p>
                  </a:txBody>
                  <a:tcPr/>
                </a:tc>
                <a:extLst>
                  <a:ext uri="{0D108BD9-81ED-4DB2-BD59-A6C34878D82A}">
                    <a16:rowId xmlns:a16="http://schemas.microsoft.com/office/drawing/2014/main" val="329481106"/>
                  </a:ext>
                </a:extLst>
              </a:tr>
              <a:tr h="370840">
                <a:tc>
                  <a:txBody>
                    <a:bodyPr/>
                    <a:lstStyle/>
                    <a:p>
                      <a:r>
                        <a:rPr lang="en-US" dirty="0"/>
                        <a:t>S Africa</a:t>
                      </a:r>
                    </a:p>
                  </a:txBody>
                  <a:tcPr/>
                </a:tc>
                <a:tc>
                  <a:txBody>
                    <a:bodyPr/>
                    <a:lstStyle/>
                    <a:p>
                      <a:r>
                        <a:rPr lang="en-US" dirty="0"/>
                        <a:t>Mar 17</a:t>
                      </a:r>
                    </a:p>
                  </a:txBody>
                  <a:tcPr/>
                </a:tc>
                <a:extLst>
                  <a:ext uri="{0D108BD9-81ED-4DB2-BD59-A6C34878D82A}">
                    <a16:rowId xmlns:a16="http://schemas.microsoft.com/office/drawing/2014/main" val="1271359932"/>
                  </a:ext>
                </a:extLst>
              </a:tr>
              <a:tr h="370840">
                <a:tc>
                  <a:txBody>
                    <a:bodyPr/>
                    <a:lstStyle/>
                    <a:p>
                      <a:r>
                        <a:rPr lang="en-US" dirty="0"/>
                        <a:t>Serbia</a:t>
                      </a:r>
                    </a:p>
                  </a:txBody>
                  <a:tcPr/>
                </a:tc>
                <a:tc>
                  <a:txBody>
                    <a:bodyPr/>
                    <a:lstStyle/>
                    <a:p>
                      <a:r>
                        <a:rPr lang="en-US" dirty="0"/>
                        <a:t>Apr 21</a:t>
                      </a:r>
                    </a:p>
                  </a:txBody>
                  <a:tcPr/>
                </a:tc>
                <a:extLst>
                  <a:ext uri="{0D108BD9-81ED-4DB2-BD59-A6C34878D82A}">
                    <a16:rowId xmlns:a16="http://schemas.microsoft.com/office/drawing/2014/main" val="3607317935"/>
                  </a:ext>
                </a:extLst>
              </a:tr>
            </a:tbl>
          </a:graphicData>
        </a:graphic>
      </p:graphicFrame>
      <p:sp>
        <p:nvSpPr>
          <p:cNvPr id="9" name="TextBox 8">
            <a:extLst>
              <a:ext uri="{FF2B5EF4-FFF2-40B4-BE49-F238E27FC236}">
                <a16:creationId xmlns:a16="http://schemas.microsoft.com/office/drawing/2014/main" id="{2DF09DAA-79A4-1562-22F7-8EC786940DBB}"/>
              </a:ext>
            </a:extLst>
          </p:cNvPr>
          <p:cNvSpPr txBox="1"/>
          <p:nvPr/>
        </p:nvSpPr>
        <p:spPr>
          <a:xfrm>
            <a:off x="376529" y="5970340"/>
            <a:ext cx="1719912" cy="369332"/>
          </a:xfrm>
          <a:prstGeom prst="rect">
            <a:avLst/>
          </a:prstGeom>
          <a:noFill/>
        </p:spPr>
        <p:txBody>
          <a:bodyPr wrap="square" rtlCol="0">
            <a:spAutoFit/>
          </a:bodyPr>
          <a:lstStyle/>
          <a:p>
            <a:r>
              <a:rPr lang="en-US" dirty="0"/>
              <a:t>Source:  </a:t>
            </a:r>
            <a:r>
              <a:rPr lang="en-US" dirty="0" err="1">
                <a:latin typeface="Arial" charset="0"/>
                <a:ea typeface="ＭＳ Ｐゴシック" charset="-128"/>
                <a:cs typeface="ＭＳ Ｐゴシック" charset="-128"/>
              </a:rPr>
              <a:t>Bown</a:t>
            </a:r>
            <a:endParaRPr lang="en-US" dirty="0"/>
          </a:p>
        </p:txBody>
      </p:sp>
    </p:spTree>
    <p:extLst>
      <p:ext uri="{BB962C8B-B14F-4D97-AF65-F5344CB8AC3E}">
        <p14:creationId xmlns:p14="http://schemas.microsoft.com/office/powerpoint/2010/main" val="1606057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85725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FDC4805-D0B1-3044-915D-EA865FA3FC72}"/>
              </a:ext>
            </a:extLst>
          </p:cNvPr>
          <p:cNvPicPr>
            <a:picLocks noChangeAspect="1"/>
          </p:cNvPicPr>
          <p:nvPr/>
        </p:nvPicPr>
        <p:blipFill>
          <a:blip r:embed="rId3"/>
          <a:stretch>
            <a:fillRect/>
          </a:stretch>
        </p:blipFill>
        <p:spPr>
          <a:xfrm>
            <a:off x="0" y="1272752"/>
            <a:ext cx="9144000" cy="4312496"/>
          </a:xfrm>
          <a:prstGeom prst="rect">
            <a:avLst/>
          </a:prstGeom>
        </p:spPr>
      </p:pic>
      <p:sp>
        <p:nvSpPr>
          <p:cNvPr id="3" name="TextBox 2">
            <a:extLst>
              <a:ext uri="{FF2B5EF4-FFF2-40B4-BE49-F238E27FC236}">
                <a16:creationId xmlns:a16="http://schemas.microsoft.com/office/drawing/2014/main" id="{8B63C385-A3A1-424B-A61B-6E5DC6327824}"/>
              </a:ext>
            </a:extLst>
          </p:cNvPr>
          <p:cNvSpPr txBox="1"/>
          <p:nvPr/>
        </p:nvSpPr>
        <p:spPr>
          <a:xfrm>
            <a:off x="132037" y="5516000"/>
            <a:ext cx="3175348" cy="646331"/>
          </a:xfrm>
          <a:prstGeom prst="rect">
            <a:avLst/>
          </a:prstGeom>
          <a:noFill/>
        </p:spPr>
        <p:txBody>
          <a:bodyPr wrap="square" rtlCol="0">
            <a:spAutoFit/>
          </a:bodyPr>
          <a:lstStyle/>
          <a:p>
            <a:r>
              <a:rPr lang="en-US" dirty="0"/>
              <a:t>Source:  New York Times, April 7, 2022</a:t>
            </a:r>
          </a:p>
        </p:txBody>
      </p:sp>
      <p:sp>
        <p:nvSpPr>
          <p:cNvPr id="6" name="Title 1">
            <a:extLst>
              <a:ext uri="{FF2B5EF4-FFF2-40B4-BE49-F238E27FC236}">
                <a16:creationId xmlns:a16="http://schemas.microsoft.com/office/drawing/2014/main" id="{7E85690B-5097-83F9-03DB-0686BA6C7C6A}"/>
              </a:ext>
            </a:extLst>
          </p:cNvPr>
          <p:cNvSpPr>
            <a:spLocks noGrp="1"/>
          </p:cNvSpPr>
          <p:nvPr>
            <p:ph type="title"/>
          </p:nvPr>
        </p:nvSpPr>
        <p:spPr>
          <a:xfrm>
            <a:off x="457200" y="274638"/>
            <a:ext cx="8229600" cy="1143000"/>
          </a:xfrm>
        </p:spPr>
        <p:txBody>
          <a:bodyPr/>
          <a:lstStyle/>
          <a:p>
            <a:r>
              <a:rPr lang="en-US" dirty="0"/>
              <a:t>Russia Sanctions, Private</a:t>
            </a:r>
          </a:p>
        </p:txBody>
      </p:sp>
    </p:spTree>
    <p:extLst>
      <p:ext uri="{BB962C8B-B14F-4D97-AF65-F5344CB8AC3E}">
        <p14:creationId xmlns:p14="http://schemas.microsoft.com/office/powerpoint/2010/main" val="2552143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85725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7C16C0-367F-BA49-B7D9-5845C883BEC1}"/>
              </a:ext>
            </a:extLst>
          </p:cNvPr>
          <p:cNvPicPr>
            <a:picLocks noChangeAspect="1"/>
          </p:cNvPicPr>
          <p:nvPr/>
        </p:nvPicPr>
        <p:blipFill>
          <a:blip r:embed="rId3"/>
          <a:stretch>
            <a:fillRect/>
          </a:stretch>
        </p:blipFill>
        <p:spPr>
          <a:xfrm>
            <a:off x="230492" y="1272958"/>
            <a:ext cx="8683016" cy="5143500"/>
          </a:xfrm>
          <a:prstGeom prst="rect">
            <a:avLst/>
          </a:prstGeom>
        </p:spPr>
      </p:pic>
      <p:sp>
        <p:nvSpPr>
          <p:cNvPr id="7" name="TextBox 6">
            <a:extLst>
              <a:ext uri="{FF2B5EF4-FFF2-40B4-BE49-F238E27FC236}">
                <a16:creationId xmlns:a16="http://schemas.microsoft.com/office/drawing/2014/main" id="{A1E9D0EA-A472-D441-A1DB-DF0A2990BBEF}"/>
              </a:ext>
            </a:extLst>
          </p:cNvPr>
          <p:cNvSpPr txBox="1"/>
          <p:nvPr/>
        </p:nvSpPr>
        <p:spPr>
          <a:xfrm>
            <a:off x="230492" y="5287546"/>
            <a:ext cx="1615344" cy="923330"/>
          </a:xfrm>
          <a:prstGeom prst="rect">
            <a:avLst/>
          </a:prstGeom>
          <a:noFill/>
        </p:spPr>
        <p:txBody>
          <a:bodyPr wrap="square" rtlCol="0">
            <a:spAutoFit/>
          </a:bodyPr>
          <a:lstStyle/>
          <a:p>
            <a:r>
              <a:rPr lang="en-US" dirty="0"/>
              <a:t>Source:  New York Times, April 7, 2022</a:t>
            </a:r>
          </a:p>
        </p:txBody>
      </p:sp>
      <p:sp>
        <p:nvSpPr>
          <p:cNvPr id="2" name="Rectangle 1">
            <a:extLst>
              <a:ext uri="{FF2B5EF4-FFF2-40B4-BE49-F238E27FC236}">
                <a16:creationId xmlns:a16="http://schemas.microsoft.com/office/drawing/2014/main" id="{0FDCB6A9-17A5-BEE7-39CD-3D5FEDCAD64C}"/>
              </a:ext>
            </a:extLst>
          </p:cNvPr>
          <p:cNvSpPr/>
          <p:nvPr/>
        </p:nvSpPr>
        <p:spPr>
          <a:xfrm>
            <a:off x="2404998" y="3844708"/>
            <a:ext cx="1070975" cy="10333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3" name="TextBox 2">
            <a:extLst>
              <a:ext uri="{FF2B5EF4-FFF2-40B4-BE49-F238E27FC236}">
                <a16:creationId xmlns:a16="http://schemas.microsoft.com/office/drawing/2014/main" id="{4E523D8B-1136-3297-39E9-67210E29F5B6}"/>
              </a:ext>
            </a:extLst>
          </p:cNvPr>
          <p:cNvSpPr txBox="1"/>
          <p:nvPr/>
        </p:nvSpPr>
        <p:spPr>
          <a:xfrm>
            <a:off x="3475027" y="4739606"/>
            <a:ext cx="4895491" cy="646331"/>
          </a:xfrm>
          <a:prstGeom prst="rect">
            <a:avLst/>
          </a:prstGeom>
          <a:noFill/>
        </p:spPr>
        <p:txBody>
          <a:bodyPr wrap="square" rtlCol="0">
            <a:spAutoFit/>
          </a:bodyPr>
          <a:lstStyle/>
          <a:p>
            <a:r>
              <a:rPr lang="en-US" b="1" dirty="0">
                <a:solidFill>
                  <a:srgbClr val="FF0000"/>
                </a:solidFill>
              </a:rPr>
              <a:t>Sold all stores May 20.  Stores will operate under new brand.</a:t>
            </a:r>
          </a:p>
        </p:txBody>
      </p:sp>
      <p:sp>
        <p:nvSpPr>
          <p:cNvPr id="8" name="Title 1">
            <a:extLst>
              <a:ext uri="{FF2B5EF4-FFF2-40B4-BE49-F238E27FC236}">
                <a16:creationId xmlns:a16="http://schemas.microsoft.com/office/drawing/2014/main" id="{B08FC7FD-B05D-5601-8D62-669C965644E4}"/>
              </a:ext>
            </a:extLst>
          </p:cNvPr>
          <p:cNvSpPr>
            <a:spLocks noGrp="1"/>
          </p:cNvSpPr>
          <p:nvPr>
            <p:ph type="title"/>
          </p:nvPr>
        </p:nvSpPr>
        <p:spPr>
          <a:xfrm>
            <a:off x="457200" y="274638"/>
            <a:ext cx="8229600" cy="1143000"/>
          </a:xfrm>
        </p:spPr>
        <p:txBody>
          <a:bodyPr/>
          <a:lstStyle/>
          <a:p>
            <a:r>
              <a:rPr lang="en-US" dirty="0"/>
              <a:t>Russia Sanctions, Private</a:t>
            </a:r>
          </a:p>
        </p:txBody>
      </p:sp>
    </p:spTree>
    <p:extLst>
      <p:ext uri="{BB962C8B-B14F-4D97-AF65-F5344CB8AC3E}">
        <p14:creationId xmlns:p14="http://schemas.microsoft.com/office/powerpoint/2010/main" val="393775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85725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63C385-A3A1-424B-A61B-6E5DC6327824}"/>
              </a:ext>
            </a:extLst>
          </p:cNvPr>
          <p:cNvSpPr txBox="1"/>
          <p:nvPr/>
        </p:nvSpPr>
        <p:spPr>
          <a:xfrm>
            <a:off x="132037" y="5516000"/>
            <a:ext cx="3175348" cy="646331"/>
          </a:xfrm>
          <a:prstGeom prst="rect">
            <a:avLst/>
          </a:prstGeom>
          <a:noFill/>
        </p:spPr>
        <p:txBody>
          <a:bodyPr wrap="square" rtlCol="0">
            <a:spAutoFit/>
          </a:bodyPr>
          <a:lstStyle/>
          <a:p>
            <a:r>
              <a:rPr lang="en-US" dirty="0"/>
              <a:t>Source:  New York Times, April 7, 2022</a:t>
            </a:r>
          </a:p>
        </p:txBody>
      </p:sp>
      <p:pic>
        <p:nvPicPr>
          <p:cNvPr id="2" name="Picture 1">
            <a:extLst>
              <a:ext uri="{FF2B5EF4-FFF2-40B4-BE49-F238E27FC236}">
                <a16:creationId xmlns:a16="http://schemas.microsoft.com/office/drawing/2014/main" id="{CFB384F2-C054-EC43-B430-3E2F1773C890}"/>
              </a:ext>
            </a:extLst>
          </p:cNvPr>
          <p:cNvPicPr>
            <a:picLocks noChangeAspect="1"/>
          </p:cNvPicPr>
          <p:nvPr/>
        </p:nvPicPr>
        <p:blipFill>
          <a:blip r:embed="rId3"/>
          <a:stretch>
            <a:fillRect/>
          </a:stretch>
        </p:blipFill>
        <p:spPr>
          <a:xfrm>
            <a:off x="0" y="1857818"/>
            <a:ext cx="9144000" cy="3142365"/>
          </a:xfrm>
          <a:prstGeom prst="rect">
            <a:avLst/>
          </a:prstGeom>
        </p:spPr>
      </p:pic>
      <p:sp>
        <p:nvSpPr>
          <p:cNvPr id="6" name="Title 1">
            <a:extLst>
              <a:ext uri="{FF2B5EF4-FFF2-40B4-BE49-F238E27FC236}">
                <a16:creationId xmlns:a16="http://schemas.microsoft.com/office/drawing/2014/main" id="{77855660-2192-6043-90BD-843697F18FEC}"/>
              </a:ext>
            </a:extLst>
          </p:cNvPr>
          <p:cNvSpPr>
            <a:spLocks noGrp="1"/>
          </p:cNvSpPr>
          <p:nvPr>
            <p:ph type="title"/>
          </p:nvPr>
        </p:nvSpPr>
        <p:spPr>
          <a:xfrm>
            <a:off x="457200" y="274638"/>
            <a:ext cx="8229600" cy="1143000"/>
          </a:xfrm>
        </p:spPr>
        <p:txBody>
          <a:bodyPr/>
          <a:lstStyle/>
          <a:p>
            <a:r>
              <a:rPr lang="en-US" dirty="0"/>
              <a:t>Russia Sanctions, Private</a:t>
            </a:r>
          </a:p>
        </p:txBody>
      </p:sp>
    </p:spTree>
    <p:extLst>
      <p:ext uri="{BB962C8B-B14F-4D97-AF65-F5344CB8AC3E}">
        <p14:creationId xmlns:p14="http://schemas.microsoft.com/office/powerpoint/2010/main" val="3286872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85725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63C385-A3A1-424B-A61B-6E5DC6327824}"/>
              </a:ext>
            </a:extLst>
          </p:cNvPr>
          <p:cNvSpPr txBox="1"/>
          <p:nvPr/>
        </p:nvSpPr>
        <p:spPr>
          <a:xfrm>
            <a:off x="132037" y="5516000"/>
            <a:ext cx="3175348" cy="646331"/>
          </a:xfrm>
          <a:prstGeom prst="rect">
            <a:avLst/>
          </a:prstGeom>
          <a:noFill/>
        </p:spPr>
        <p:txBody>
          <a:bodyPr wrap="square" rtlCol="0">
            <a:spAutoFit/>
          </a:bodyPr>
          <a:lstStyle/>
          <a:p>
            <a:r>
              <a:rPr lang="en-US" dirty="0"/>
              <a:t>Source:  New York Times, April 7, 2022</a:t>
            </a:r>
          </a:p>
        </p:txBody>
      </p:sp>
      <p:pic>
        <p:nvPicPr>
          <p:cNvPr id="2" name="Picture 1">
            <a:extLst>
              <a:ext uri="{FF2B5EF4-FFF2-40B4-BE49-F238E27FC236}">
                <a16:creationId xmlns:a16="http://schemas.microsoft.com/office/drawing/2014/main" id="{0A07B923-75BE-E146-B104-CFEE2C6218EB}"/>
              </a:ext>
            </a:extLst>
          </p:cNvPr>
          <p:cNvPicPr>
            <a:picLocks noChangeAspect="1"/>
          </p:cNvPicPr>
          <p:nvPr/>
        </p:nvPicPr>
        <p:blipFill>
          <a:blip r:embed="rId3"/>
          <a:stretch>
            <a:fillRect/>
          </a:stretch>
        </p:blipFill>
        <p:spPr>
          <a:xfrm>
            <a:off x="0" y="1881409"/>
            <a:ext cx="9144000" cy="3095183"/>
          </a:xfrm>
          <a:prstGeom prst="rect">
            <a:avLst/>
          </a:prstGeom>
        </p:spPr>
      </p:pic>
      <p:sp>
        <p:nvSpPr>
          <p:cNvPr id="6" name="Title 1">
            <a:extLst>
              <a:ext uri="{FF2B5EF4-FFF2-40B4-BE49-F238E27FC236}">
                <a16:creationId xmlns:a16="http://schemas.microsoft.com/office/drawing/2014/main" id="{B45259AA-CFAC-B2D2-42DE-2202CEAD1FDC}"/>
              </a:ext>
            </a:extLst>
          </p:cNvPr>
          <p:cNvSpPr>
            <a:spLocks noGrp="1"/>
          </p:cNvSpPr>
          <p:nvPr>
            <p:ph type="title"/>
          </p:nvPr>
        </p:nvSpPr>
        <p:spPr>
          <a:xfrm>
            <a:off x="457200" y="274638"/>
            <a:ext cx="8229600" cy="1143000"/>
          </a:xfrm>
        </p:spPr>
        <p:txBody>
          <a:bodyPr/>
          <a:lstStyle/>
          <a:p>
            <a:r>
              <a:rPr lang="en-US" dirty="0"/>
              <a:t>Russia Sanctions, Private</a:t>
            </a:r>
          </a:p>
        </p:txBody>
      </p:sp>
    </p:spTree>
    <p:extLst>
      <p:ext uri="{BB962C8B-B14F-4D97-AF65-F5344CB8AC3E}">
        <p14:creationId xmlns:p14="http://schemas.microsoft.com/office/powerpoint/2010/main" val="296294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85725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63C385-A3A1-424B-A61B-6E5DC6327824}"/>
              </a:ext>
            </a:extLst>
          </p:cNvPr>
          <p:cNvSpPr txBox="1"/>
          <p:nvPr/>
        </p:nvSpPr>
        <p:spPr>
          <a:xfrm>
            <a:off x="132037" y="5516000"/>
            <a:ext cx="3175348" cy="646331"/>
          </a:xfrm>
          <a:prstGeom prst="rect">
            <a:avLst/>
          </a:prstGeom>
          <a:noFill/>
        </p:spPr>
        <p:txBody>
          <a:bodyPr wrap="square" rtlCol="0">
            <a:spAutoFit/>
          </a:bodyPr>
          <a:lstStyle/>
          <a:p>
            <a:r>
              <a:rPr lang="en-US" dirty="0"/>
              <a:t>Source:  New York Times, April 7, 2022</a:t>
            </a:r>
          </a:p>
        </p:txBody>
      </p:sp>
      <p:pic>
        <p:nvPicPr>
          <p:cNvPr id="2" name="Picture 1">
            <a:extLst>
              <a:ext uri="{FF2B5EF4-FFF2-40B4-BE49-F238E27FC236}">
                <a16:creationId xmlns:a16="http://schemas.microsoft.com/office/drawing/2014/main" id="{AA2B8F24-74F3-3449-8577-2541617646D2}"/>
              </a:ext>
            </a:extLst>
          </p:cNvPr>
          <p:cNvPicPr>
            <a:picLocks noChangeAspect="1"/>
          </p:cNvPicPr>
          <p:nvPr/>
        </p:nvPicPr>
        <p:blipFill>
          <a:blip r:embed="rId3"/>
          <a:stretch>
            <a:fillRect/>
          </a:stretch>
        </p:blipFill>
        <p:spPr>
          <a:xfrm>
            <a:off x="0" y="2329644"/>
            <a:ext cx="9144000" cy="2198712"/>
          </a:xfrm>
          <a:prstGeom prst="rect">
            <a:avLst/>
          </a:prstGeom>
        </p:spPr>
      </p:pic>
      <p:sp>
        <p:nvSpPr>
          <p:cNvPr id="6" name="Title 1">
            <a:extLst>
              <a:ext uri="{FF2B5EF4-FFF2-40B4-BE49-F238E27FC236}">
                <a16:creationId xmlns:a16="http://schemas.microsoft.com/office/drawing/2014/main" id="{B957159D-A16A-261F-A50C-B75F3B77B6DD}"/>
              </a:ext>
            </a:extLst>
          </p:cNvPr>
          <p:cNvSpPr>
            <a:spLocks noGrp="1"/>
          </p:cNvSpPr>
          <p:nvPr>
            <p:ph type="title"/>
          </p:nvPr>
        </p:nvSpPr>
        <p:spPr>
          <a:xfrm>
            <a:off x="457200" y="274638"/>
            <a:ext cx="8229600" cy="1143000"/>
          </a:xfrm>
        </p:spPr>
        <p:txBody>
          <a:bodyPr/>
          <a:lstStyle/>
          <a:p>
            <a:r>
              <a:rPr lang="en-US" dirty="0"/>
              <a:t>Russia Sanctions, Private</a:t>
            </a:r>
          </a:p>
        </p:txBody>
      </p:sp>
    </p:spTree>
    <p:extLst>
      <p:ext uri="{BB962C8B-B14F-4D97-AF65-F5344CB8AC3E}">
        <p14:creationId xmlns:p14="http://schemas.microsoft.com/office/powerpoint/2010/main" val="209757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D564-F52F-8B49-9EE0-D70087C5E61B}"/>
              </a:ext>
            </a:extLst>
          </p:cNvPr>
          <p:cNvSpPr>
            <a:spLocks noGrp="1"/>
          </p:cNvSpPr>
          <p:nvPr>
            <p:ph type="title"/>
          </p:nvPr>
        </p:nvSpPr>
        <p:spPr/>
        <p:txBody>
          <a:bodyPr/>
          <a:lstStyle/>
          <a:p>
            <a:r>
              <a:rPr lang="en-US"/>
              <a:t>World Trade Growth</a:t>
            </a:r>
            <a:endParaRPr lang="en-US" dirty="0"/>
          </a:p>
        </p:txBody>
      </p:sp>
      <p:sp>
        <p:nvSpPr>
          <p:cNvPr id="4" name="Footer Placeholder 3">
            <a:extLst>
              <a:ext uri="{FF2B5EF4-FFF2-40B4-BE49-F238E27FC236}">
                <a16:creationId xmlns:a16="http://schemas.microsoft.com/office/drawing/2014/main" id="{C446E0AB-9A72-C84E-9B72-06E314D47C13}"/>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22A8FA77-01AD-6D45-A9EA-2878D77FFE7C}"/>
              </a:ext>
            </a:extLst>
          </p:cNvPr>
          <p:cNvSpPr>
            <a:spLocks noGrp="1"/>
          </p:cNvSpPr>
          <p:nvPr>
            <p:ph type="sldNum" sz="quarter" idx="12"/>
          </p:nvPr>
        </p:nvSpPr>
        <p:spPr/>
        <p:txBody>
          <a:bodyPr/>
          <a:lstStyle/>
          <a:p>
            <a:pPr>
              <a:defRPr/>
            </a:pPr>
            <a:fld id="{659DFB22-C7E9-9E4B-8431-4E4E88AD005A}" type="slidenum">
              <a:rPr lang="en-US" smtClean="0"/>
              <a:pPr>
                <a:defRPr/>
              </a:pPr>
              <a:t>5</a:t>
            </a:fld>
            <a:endParaRPr lang="en-US"/>
          </a:p>
        </p:txBody>
      </p:sp>
      <p:pic>
        <p:nvPicPr>
          <p:cNvPr id="3" name="Picture 2">
            <a:extLst>
              <a:ext uri="{FF2B5EF4-FFF2-40B4-BE49-F238E27FC236}">
                <a16:creationId xmlns:a16="http://schemas.microsoft.com/office/drawing/2014/main" id="{F364B98E-E873-41A3-95F1-88400650E7BA}"/>
              </a:ext>
            </a:extLst>
          </p:cNvPr>
          <p:cNvPicPr>
            <a:picLocks noChangeAspect="1"/>
          </p:cNvPicPr>
          <p:nvPr/>
        </p:nvPicPr>
        <p:blipFill>
          <a:blip r:embed="rId3"/>
          <a:stretch>
            <a:fillRect/>
          </a:stretch>
        </p:blipFill>
        <p:spPr>
          <a:xfrm>
            <a:off x="457200" y="1066800"/>
            <a:ext cx="8610600" cy="5416550"/>
          </a:xfrm>
          <a:prstGeom prst="rect">
            <a:avLst/>
          </a:prstGeom>
        </p:spPr>
      </p:pic>
      <p:cxnSp>
        <p:nvCxnSpPr>
          <p:cNvPr id="8" name="Straight Connector 7">
            <a:extLst>
              <a:ext uri="{FF2B5EF4-FFF2-40B4-BE49-F238E27FC236}">
                <a16:creationId xmlns:a16="http://schemas.microsoft.com/office/drawing/2014/main" id="{1354046D-D780-CCB8-8A10-BD44DE6FE019}"/>
              </a:ext>
            </a:extLst>
          </p:cNvPr>
          <p:cNvCxnSpPr>
            <a:cxnSpLocks/>
          </p:cNvCxnSpPr>
          <p:nvPr/>
        </p:nvCxnSpPr>
        <p:spPr>
          <a:xfrm>
            <a:off x="7086600" y="1676400"/>
            <a:ext cx="457200"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8A19ECB-CAD6-9D50-5DFB-D384DD9E2927}"/>
              </a:ext>
            </a:extLst>
          </p:cNvPr>
          <p:cNvCxnSpPr>
            <a:cxnSpLocks/>
          </p:cNvCxnSpPr>
          <p:nvPr/>
        </p:nvCxnSpPr>
        <p:spPr>
          <a:xfrm>
            <a:off x="579322" y="1846967"/>
            <a:ext cx="928530"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18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50</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308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a:t>
            </a:r>
            <a:br>
              <a:rPr lang="en-US" dirty="0"/>
            </a:br>
            <a:r>
              <a:rPr lang="en-US" dirty="0"/>
              <a:t>Russia Sanctions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Are sanctions reported by any poor countries or from Africa or Latin America? </a:t>
            </a:r>
          </a:p>
          <a:p>
            <a:r>
              <a:rPr lang="en-US" dirty="0"/>
              <a:t>What are the most common targets of sanctions? </a:t>
            </a:r>
          </a:p>
          <a:p>
            <a:r>
              <a:rPr lang="en-US" dirty="0"/>
              <a:t>How useful did you find the interactive timeline on the </a:t>
            </a:r>
            <a:r>
              <a:rPr lang="en-US" dirty="0" err="1"/>
              <a:t>Bown</a:t>
            </a:r>
            <a:r>
              <a:rPr lang="en-US" dirty="0"/>
              <a:t> site?</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51</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Rade</a:t>
            </a:r>
            <a:r>
              <a:rPr lang="en-US" dirty="0"/>
              <a:t> </a:t>
            </a:r>
          </a:p>
        </p:txBody>
      </p:sp>
    </p:spTree>
    <p:extLst>
      <p:ext uri="{BB962C8B-B14F-4D97-AF65-F5344CB8AC3E}">
        <p14:creationId xmlns:p14="http://schemas.microsoft.com/office/powerpoint/2010/main" val="2858246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Other Disputes and Actions</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Disputes</a:t>
            </a:r>
          </a:p>
          <a:p>
            <a:pPr lvl="1"/>
            <a:r>
              <a:rPr lang="en-US" dirty="0"/>
              <a:t>IPEF</a:t>
            </a:r>
          </a:p>
          <a:p>
            <a:pPr lvl="1"/>
            <a:r>
              <a:rPr lang="en-US" dirty="0"/>
              <a:t>Solar Panels</a:t>
            </a:r>
          </a:p>
          <a:p>
            <a:pPr lvl="1"/>
            <a:r>
              <a:rPr lang="en-US" dirty="0"/>
              <a:t>Baby Formula</a:t>
            </a:r>
          </a:p>
          <a:p>
            <a:pPr lvl="1"/>
            <a:r>
              <a:rPr lang="en-US" dirty="0"/>
              <a:t>Digital Services Tax</a:t>
            </a:r>
          </a:p>
          <a:p>
            <a:pPr lvl="1"/>
            <a:r>
              <a:rPr lang="en-US" dirty="0"/>
              <a:t>Avocados</a:t>
            </a:r>
          </a:p>
          <a:p>
            <a:pPr lvl="1"/>
            <a:r>
              <a:rPr lang="en-US" dirty="0"/>
              <a:t>Softwood Lumber</a:t>
            </a:r>
          </a:p>
          <a:p>
            <a:pPr lvl="2"/>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52</a:t>
            </a:fld>
            <a:endParaRPr lang="en-US"/>
          </a:p>
        </p:txBody>
      </p:sp>
    </p:spTree>
    <p:extLst>
      <p:ext uri="{BB962C8B-B14F-4D97-AF65-F5344CB8AC3E}">
        <p14:creationId xmlns:p14="http://schemas.microsoft.com/office/powerpoint/2010/main" val="3397599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53</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576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Economist on IPEF</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How much will the IPEF cut tariffs?  Why? </a:t>
            </a:r>
          </a:p>
          <a:p>
            <a:r>
              <a:rPr lang="en-US" dirty="0"/>
              <a:t>What are the “4 pillars” of the IPEF? </a:t>
            </a:r>
          </a:p>
          <a:p>
            <a:r>
              <a:rPr lang="en-US" dirty="0"/>
              <a:t>Though not mentioned in those 4 pillars, what are some of the topics that this will address? </a:t>
            </a:r>
          </a:p>
          <a:p>
            <a:r>
              <a:rPr lang="en-US" dirty="0"/>
              <a:t>Why does the Economist not view this as “too vague to amount to anything”?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54</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039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55</a:t>
            </a:fld>
            <a:endParaRPr lang="en-US"/>
          </a:p>
        </p:txBody>
      </p:sp>
      <p:sp>
        <p:nvSpPr>
          <p:cNvPr id="6" name="Rectangle 5">
            <a:extLst>
              <a:ext uri="{FF2B5EF4-FFF2-40B4-BE49-F238E27FC236}">
                <a16:creationId xmlns:a16="http://schemas.microsoft.com/office/drawing/2014/main" id="{86FB814E-6762-334A-9A0C-70350ECCABB8}"/>
              </a:ext>
            </a:extLst>
          </p:cNvPr>
          <p:cNvSpPr/>
          <p:nvPr/>
        </p:nvSpPr>
        <p:spPr>
          <a:xfrm>
            <a:off x="3200400" y="381000"/>
            <a:ext cx="2800767" cy="646331"/>
          </a:xfrm>
          <a:prstGeom prst="rect">
            <a:avLst/>
          </a:prstGeom>
        </p:spPr>
        <p:txBody>
          <a:bodyPr wrap="none">
            <a:spAutoFit/>
          </a:bodyPr>
          <a:lstStyle/>
          <a:p>
            <a:r>
              <a:rPr lang="en-US" sz="3600" dirty="0"/>
              <a:t>Solar Panels</a:t>
            </a:r>
          </a:p>
        </p:txBody>
      </p:sp>
      <p:pic>
        <p:nvPicPr>
          <p:cNvPr id="3" name="Picture 2">
            <a:extLst>
              <a:ext uri="{FF2B5EF4-FFF2-40B4-BE49-F238E27FC236}">
                <a16:creationId xmlns:a16="http://schemas.microsoft.com/office/drawing/2014/main" id="{64076FC5-B469-BAFF-D22A-606BA4330C83}"/>
              </a:ext>
            </a:extLst>
          </p:cNvPr>
          <p:cNvPicPr>
            <a:picLocks noChangeAspect="1"/>
          </p:cNvPicPr>
          <p:nvPr/>
        </p:nvPicPr>
        <p:blipFill>
          <a:blip r:embed="rId3"/>
          <a:stretch>
            <a:fillRect/>
          </a:stretch>
        </p:blipFill>
        <p:spPr>
          <a:xfrm>
            <a:off x="685800" y="1047315"/>
            <a:ext cx="7772400" cy="4763370"/>
          </a:xfrm>
          <a:prstGeom prst="rect">
            <a:avLst/>
          </a:prstGeom>
        </p:spPr>
      </p:pic>
    </p:spTree>
    <p:extLst>
      <p:ext uri="{BB962C8B-B14F-4D97-AF65-F5344CB8AC3E}">
        <p14:creationId xmlns:p14="http://schemas.microsoft.com/office/powerpoint/2010/main" val="2376626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err="1"/>
              <a:t>Politi</a:t>
            </a:r>
            <a:r>
              <a:rPr lang="en-US" dirty="0"/>
              <a:t> &amp; Brower on Solar Panels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Why did we have the tariffs on solar panels that Biden is suspending? </a:t>
            </a:r>
          </a:p>
          <a:p>
            <a:r>
              <a:rPr lang="en-US" dirty="0"/>
              <a:t>Against what countries and for how long is Biden suspending the tariffs? </a:t>
            </a:r>
          </a:p>
          <a:p>
            <a:r>
              <a:rPr lang="en-US" dirty="0"/>
              <a:t>Why might Biden’s move be subject to legal action? </a:t>
            </a:r>
          </a:p>
          <a:p>
            <a:r>
              <a:rPr lang="en-US" dirty="0"/>
              <a:t>What other action has Biden taken to shift supplies of solar panels to the US?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56</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793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57</a:t>
            </a:fld>
            <a:endParaRPr lang="en-US"/>
          </a:p>
        </p:txBody>
      </p:sp>
      <p:sp>
        <p:nvSpPr>
          <p:cNvPr id="6" name="Rectangle 5">
            <a:extLst>
              <a:ext uri="{FF2B5EF4-FFF2-40B4-BE49-F238E27FC236}">
                <a16:creationId xmlns:a16="http://schemas.microsoft.com/office/drawing/2014/main" id="{B39BCCB3-133F-3E47-AAA1-40372299B1A9}"/>
              </a:ext>
            </a:extLst>
          </p:cNvPr>
          <p:cNvSpPr/>
          <p:nvPr/>
        </p:nvSpPr>
        <p:spPr>
          <a:xfrm>
            <a:off x="1319514" y="304800"/>
            <a:ext cx="6308201" cy="646331"/>
          </a:xfrm>
          <a:prstGeom prst="rect">
            <a:avLst/>
          </a:prstGeom>
        </p:spPr>
        <p:txBody>
          <a:bodyPr wrap="square">
            <a:spAutoFit/>
          </a:bodyPr>
          <a:lstStyle/>
          <a:p>
            <a:pPr algn="ctr"/>
            <a:r>
              <a:rPr lang="en-US" sz="3600" dirty="0"/>
              <a:t>Baby Formula Shortage</a:t>
            </a:r>
          </a:p>
        </p:txBody>
      </p:sp>
      <p:pic>
        <p:nvPicPr>
          <p:cNvPr id="8" name="Picture 7">
            <a:extLst>
              <a:ext uri="{FF2B5EF4-FFF2-40B4-BE49-F238E27FC236}">
                <a16:creationId xmlns:a16="http://schemas.microsoft.com/office/drawing/2014/main" id="{B9BF0280-0CC0-CA31-92D8-E249618AF29F}"/>
              </a:ext>
            </a:extLst>
          </p:cNvPr>
          <p:cNvPicPr>
            <a:picLocks noChangeAspect="1"/>
          </p:cNvPicPr>
          <p:nvPr/>
        </p:nvPicPr>
        <p:blipFill>
          <a:blip r:embed="rId3"/>
          <a:stretch>
            <a:fillRect/>
          </a:stretch>
        </p:blipFill>
        <p:spPr>
          <a:xfrm>
            <a:off x="685800" y="1125039"/>
            <a:ext cx="7772400" cy="4607922"/>
          </a:xfrm>
          <a:prstGeom prst="rect">
            <a:avLst/>
          </a:prstGeom>
        </p:spPr>
      </p:pic>
    </p:spTree>
    <p:extLst>
      <p:ext uri="{BB962C8B-B14F-4D97-AF65-F5344CB8AC3E}">
        <p14:creationId xmlns:p14="http://schemas.microsoft.com/office/powerpoint/2010/main" val="2491175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Baby Formula Shortage</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pPr marL="0" indent="0">
              <a:buNone/>
            </a:pPr>
            <a:r>
              <a:rPr lang="en-US" dirty="0"/>
              <a:t>Masters:</a:t>
            </a:r>
          </a:p>
          <a:p>
            <a:r>
              <a:rPr lang="en-US" dirty="0"/>
              <a:t>What is said here to have contributed to the shortage? </a:t>
            </a:r>
          </a:p>
          <a:p>
            <a:r>
              <a:rPr lang="en-US" dirty="0"/>
              <a:t>Why wasn’t the shortage immediately made up for with imports? </a:t>
            </a:r>
          </a:p>
          <a:p>
            <a:pPr marL="0" indent="0">
              <a:buNone/>
            </a:pPr>
            <a:r>
              <a:rPr lang="en-US" dirty="0"/>
              <a:t>WSJ Editorial:</a:t>
            </a:r>
          </a:p>
          <a:p>
            <a:r>
              <a:rPr lang="en-US" dirty="0"/>
              <a:t>What did Biden do about it? </a:t>
            </a:r>
          </a:p>
          <a:p>
            <a:r>
              <a:rPr lang="en-US" dirty="0"/>
              <a:t>What does this editorial view as the real problems?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58</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432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59</a:t>
            </a:fld>
            <a:endParaRPr lang="en-US"/>
          </a:p>
        </p:txBody>
      </p:sp>
      <p:sp>
        <p:nvSpPr>
          <p:cNvPr id="6" name="Rectangle 5">
            <a:extLst>
              <a:ext uri="{FF2B5EF4-FFF2-40B4-BE49-F238E27FC236}">
                <a16:creationId xmlns:a16="http://schemas.microsoft.com/office/drawing/2014/main" id="{5099A446-4CAF-3D45-86D5-00E096C9239A}"/>
              </a:ext>
            </a:extLst>
          </p:cNvPr>
          <p:cNvSpPr/>
          <p:nvPr/>
        </p:nvSpPr>
        <p:spPr>
          <a:xfrm>
            <a:off x="1250065" y="228600"/>
            <a:ext cx="6632293" cy="646331"/>
          </a:xfrm>
          <a:prstGeom prst="rect">
            <a:avLst/>
          </a:prstGeom>
          <a:solidFill>
            <a:schemeClr val="bg1"/>
          </a:solidFill>
        </p:spPr>
        <p:txBody>
          <a:bodyPr wrap="square">
            <a:spAutoFit/>
          </a:bodyPr>
          <a:lstStyle/>
          <a:p>
            <a:pPr algn="ctr"/>
            <a:r>
              <a:rPr lang="en-US" sz="3600" dirty="0"/>
              <a:t>Digital Services Tax</a:t>
            </a:r>
          </a:p>
        </p:txBody>
      </p:sp>
      <p:pic>
        <p:nvPicPr>
          <p:cNvPr id="3" name="Picture 2">
            <a:extLst>
              <a:ext uri="{FF2B5EF4-FFF2-40B4-BE49-F238E27FC236}">
                <a16:creationId xmlns:a16="http://schemas.microsoft.com/office/drawing/2014/main" id="{A98A1450-A78D-695D-6E13-0EA8A3AD758D}"/>
              </a:ext>
            </a:extLst>
          </p:cNvPr>
          <p:cNvPicPr>
            <a:picLocks noChangeAspect="1"/>
          </p:cNvPicPr>
          <p:nvPr/>
        </p:nvPicPr>
        <p:blipFill>
          <a:blip r:embed="rId3"/>
          <a:stretch>
            <a:fillRect/>
          </a:stretch>
        </p:blipFill>
        <p:spPr>
          <a:xfrm>
            <a:off x="685800" y="1225664"/>
            <a:ext cx="7772400" cy="4406672"/>
          </a:xfrm>
          <a:prstGeom prst="rect">
            <a:avLst/>
          </a:prstGeom>
        </p:spPr>
      </p:pic>
    </p:spTree>
    <p:extLst>
      <p:ext uri="{BB962C8B-B14F-4D97-AF65-F5344CB8AC3E}">
        <p14:creationId xmlns:p14="http://schemas.microsoft.com/office/powerpoint/2010/main" val="1979531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D564-F52F-8B49-9EE0-D70087C5E61B}"/>
              </a:ext>
            </a:extLst>
          </p:cNvPr>
          <p:cNvSpPr>
            <a:spLocks noGrp="1"/>
          </p:cNvSpPr>
          <p:nvPr>
            <p:ph type="title"/>
          </p:nvPr>
        </p:nvSpPr>
        <p:spPr/>
        <p:txBody>
          <a:bodyPr/>
          <a:lstStyle/>
          <a:p>
            <a:r>
              <a:rPr lang="en-US" dirty="0"/>
              <a:t>World Trade Growth</a:t>
            </a:r>
          </a:p>
        </p:txBody>
      </p:sp>
      <p:sp>
        <p:nvSpPr>
          <p:cNvPr id="4" name="Footer Placeholder 3">
            <a:extLst>
              <a:ext uri="{FF2B5EF4-FFF2-40B4-BE49-F238E27FC236}">
                <a16:creationId xmlns:a16="http://schemas.microsoft.com/office/drawing/2014/main" id="{C446E0AB-9A72-C84E-9B72-06E314D47C13}"/>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22A8FA77-01AD-6D45-A9EA-2878D77FFE7C}"/>
              </a:ext>
            </a:extLst>
          </p:cNvPr>
          <p:cNvSpPr>
            <a:spLocks noGrp="1"/>
          </p:cNvSpPr>
          <p:nvPr>
            <p:ph type="sldNum" sz="quarter" idx="12"/>
          </p:nvPr>
        </p:nvSpPr>
        <p:spPr/>
        <p:txBody>
          <a:bodyPr/>
          <a:lstStyle/>
          <a:p>
            <a:pPr>
              <a:defRPr/>
            </a:pPr>
            <a:fld id="{659DFB22-C7E9-9E4B-8431-4E4E88AD005A}" type="slidenum">
              <a:rPr lang="en-US" smtClean="0"/>
              <a:pPr>
                <a:defRPr/>
              </a:pPr>
              <a:t>6</a:t>
            </a:fld>
            <a:endParaRPr lang="en-US"/>
          </a:p>
        </p:txBody>
      </p:sp>
      <p:pic>
        <p:nvPicPr>
          <p:cNvPr id="6" name="Picture 5">
            <a:extLst>
              <a:ext uri="{FF2B5EF4-FFF2-40B4-BE49-F238E27FC236}">
                <a16:creationId xmlns:a16="http://schemas.microsoft.com/office/drawing/2014/main" id="{1E1B64A0-38F1-764B-A948-2C7166546258}"/>
              </a:ext>
            </a:extLst>
          </p:cNvPr>
          <p:cNvPicPr>
            <a:picLocks noChangeAspect="1"/>
          </p:cNvPicPr>
          <p:nvPr/>
        </p:nvPicPr>
        <p:blipFill>
          <a:blip r:embed="rId3"/>
          <a:stretch>
            <a:fillRect/>
          </a:stretch>
        </p:blipFill>
        <p:spPr>
          <a:xfrm>
            <a:off x="609600" y="1143000"/>
            <a:ext cx="7935687" cy="4965346"/>
          </a:xfrm>
          <a:prstGeom prst="rect">
            <a:avLst/>
          </a:prstGeom>
        </p:spPr>
      </p:pic>
    </p:spTree>
    <p:extLst>
      <p:ext uri="{BB962C8B-B14F-4D97-AF65-F5344CB8AC3E}">
        <p14:creationId xmlns:p14="http://schemas.microsoft.com/office/powerpoint/2010/main" val="3445036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a:xfrm>
            <a:off x="208343" y="274638"/>
            <a:ext cx="8750461" cy="1143000"/>
          </a:xfrm>
        </p:spPr>
        <p:txBody>
          <a:bodyPr/>
          <a:lstStyle/>
          <a:p>
            <a:pPr lvl="1"/>
            <a:r>
              <a:rPr lang="en-US" dirty="0"/>
              <a:t>Questions on Other:</a:t>
            </a:r>
            <a:br>
              <a:rPr lang="en-US" dirty="0"/>
            </a:br>
            <a:r>
              <a:rPr lang="en-US" dirty="0"/>
              <a:t>Agyemang on Digital Service Tax</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sz="2800" dirty="0"/>
              <a:t>What are digital services taxes, and who is mentioned here as having introduced them? </a:t>
            </a:r>
          </a:p>
          <a:p>
            <a:r>
              <a:rPr lang="en-US" sz="2800" dirty="0"/>
              <a:t>What is the tax overhaul “orchestrated” by the OECD, and what would it do? </a:t>
            </a:r>
          </a:p>
          <a:p>
            <a:r>
              <a:rPr lang="en-US" sz="2800" dirty="0"/>
              <a:t>Who agreed to the global deal, and who has yet to ratify it? </a:t>
            </a:r>
          </a:p>
          <a:p>
            <a:r>
              <a:rPr lang="en-US" sz="2800" dirty="0"/>
              <a:t>What is the new agreement mentioned here?</a:t>
            </a:r>
          </a:p>
          <a:p>
            <a:r>
              <a:rPr lang="en-US" sz="2800" dirty="0"/>
              <a:t>In return, what is the US doing?</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60</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791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a:xfrm>
            <a:off x="208343" y="274638"/>
            <a:ext cx="8750461" cy="1143000"/>
          </a:xfrm>
        </p:spPr>
        <p:txBody>
          <a:bodyPr/>
          <a:lstStyle/>
          <a:p>
            <a:pPr lvl="1"/>
            <a:r>
              <a:rPr lang="en-US" dirty="0"/>
              <a:t>Questions on Other:</a:t>
            </a:r>
            <a:br>
              <a:rPr lang="en-US" dirty="0"/>
            </a:br>
            <a:r>
              <a:rPr lang="en-US" dirty="0"/>
              <a:t>Hayashi on Digital Service Tax</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are the details of Canada’s proposed tax? </a:t>
            </a:r>
          </a:p>
          <a:p>
            <a:r>
              <a:rPr lang="en-US" dirty="0"/>
              <a:t>Under what US law is the US investigating the digital tax? </a:t>
            </a:r>
          </a:p>
          <a:p>
            <a:r>
              <a:rPr lang="en-US" dirty="0"/>
              <a:t>What, if any, is the connection of this digital services tax with the OECD global tax agreement? </a:t>
            </a:r>
            <a:endParaRPr lang="en-US" sz="2800" dirty="0"/>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61</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602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62</a:t>
            </a:fld>
            <a:endParaRPr lang="en-US"/>
          </a:p>
        </p:txBody>
      </p:sp>
      <p:sp>
        <p:nvSpPr>
          <p:cNvPr id="6" name="Rectangle 5">
            <a:extLst>
              <a:ext uri="{FF2B5EF4-FFF2-40B4-BE49-F238E27FC236}">
                <a16:creationId xmlns:a16="http://schemas.microsoft.com/office/drawing/2014/main" id="{4F311DD7-EA7A-A546-BA16-7A0D10C27ED9}"/>
              </a:ext>
            </a:extLst>
          </p:cNvPr>
          <p:cNvSpPr/>
          <p:nvPr/>
        </p:nvSpPr>
        <p:spPr>
          <a:xfrm>
            <a:off x="2514600" y="228600"/>
            <a:ext cx="3962400" cy="646331"/>
          </a:xfrm>
          <a:prstGeom prst="rect">
            <a:avLst/>
          </a:prstGeom>
          <a:solidFill>
            <a:schemeClr val="bg1"/>
          </a:solidFill>
        </p:spPr>
        <p:txBody>
          <a:bodyPr wrap="square">
            <a:spAutoFit/>
          </a:bodyPr>
          <a:lstStyle/>
          <a:p>
            <a:pPr algn="ctr"/>
            <a:r>
              <a:rPr lang="en-US" sz="3600" dirty="0"/>
              <a:t>Avocado Ban</a:t>
            </a:r>
          </a:p>
        </p:txBody>
      </p:sp>
      <p:pic>
        <p:nvPicPr>
          <p:cNvPr id="3" name="Picture 2">
            <a:extLst>
              <a:ext uri="{FF2B5EF4-FFF2-40B4-BE49-F238E27FC236}">
                <a16:creationId xmlns:a16="http://schemas.microsoft.com/office/drawing/2014/main" id="{01C5DCB3-8F20-7B55-90E6-5FB84D0ABD93}"/>
              </a:ext>
            </a:extLst>
          </p:cNvPr>
          <p:cNvPicPr>
            <a:picLocks noChangeAspect="1"/>
          </p:cNvPicPr>
          <p:nvPr/>
        </p:nvPicPr>
        <p:blipFill>
          <a:blip r:embed="rId3"/>
          <a:stretch>
            <a:fillRect/>
          </a:stretch>
        </p:blipFill>
        <p:spPr>
          <a:xfrm>
            <a:off x="685800" y="851694"/>
            <a:ext cx="7772400" cy="5154612"/>
          </a:xfrm>
          <a:prstGeom prst="rect">
            <a:avLst/>
          </a:prstGeom>
        </p:spPr>
      </p:pic>
    </p:spTree>
    <p:extLst>
      <p:ext uri="{BB962C8B-B14F-4D97-AF65-F5344CB8AC3E}">
        <p14:creationId xmlns:p14="http://schemas.microsoft.com/office/powerpoint/2010/main" val="3706586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Medina on Avocado Ban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What was the reason for the ban? </a:t>
            </a:r>
          </a:p>
          <a:p>
            <a:r>
              <a:rPr lang="en-US" dirty="0"/>
              <a:t>How long did it last? </a:t>
            </a:r>
          </a:p>
          <a:p>
            <a:r>
              <a:rPr lang="en-US" dirty="0"/>
              <a:t>How was it resolved? </a:t>
            </a:r>
          </a:p>
          <a:p>
            <a:r>
              <a:rPr lang="en-US" dirty="0"/>
              <a:t>Can you tell what is the value of US imports of avocados from Mexico, and from what part of Mexico? </a:t>
            </a:r>
          </a:p>
          <a:p>
            <a:r>
              <a:rPr lang="en-US" dirty="0"/>
              <a:t>What do drug cartels have to do with this?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63</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750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64</a:t>
            </a:fld>
            <a:endParaRPr lang="en-US"/>
          </a:p>
        </p:txBody>
      </p:sp>
      <p:sp>
        <p:nvSpPr>
          <p:cNvPr id="6" name="Rectangle 5">
            <a:extLst>
              <a:ext uri="{FF2B5EF4-FFF2-40B4-BE49-F238E27FC236}">
                <a16:creationId xmlns:a16="http://schemas.microsoft.com/office/drawing/2014/main" id="{E9BB0D94-FDD3-F243-A6E6-E9AF5A1EF1D1}"/>
              </a:ext>
            </a:extLst>
          </p:cNvPr>
          <p:cNvSpPr/>
          <p:nvPr/>
        </p:nvSpPr>
        <p:spPr>
          <a:xfrm>
            <a:off x="990600" y="381000"/>
            <a:ext cx="7239000" cy="646331"/>
          </a:xfrm>
          <a:prstGeom prst="rect">
            <a:avLst/>
          </a:prstGeom>
          <a:solidFill>
            <a:schemeClr val="bg1"/>
          </a:solidFill>
        </p:spPr>
        <p:txBody>
          <a:bodyPr wrap="square">
            <a:spAutoFit/>
          </a:bodyPr>
          <a:lstStyle/>
          <a:p>
            <a:pPr algn="ctr"/>
            <a:r>
              <a:rPr lang="en-US" sz="3600" dirty="0"/>
              <a:t>Softwood Lumber</a:t>
            </a:r>
          </a:p>
        </p:txBody>
      </p:sp>
      <p:pic>
        <p:nvPicPr>
          <p:cNvPr id="3" name="Picture 2">
            <a:extLst>
              <a:ext uri="{FF2B5EF4-FFF2-40B4-BE49-F238E27FC236}">
                <a16:creationId xmlns:a16="http://schemas.microsoft.com/office/drawing/2014/main" id="{671BE2A2-4C52-4234-B5CE-5D4ABEF5D445}"/>
              </a:ext>
            </a:extLst>
          </p:cNvPr>
          <p:cNvPicPr>
            <a:picLocks noChangeAspect="1"/>
          </p:cNvPicPr>
          <p:nvPr/>
        </p:nvPicPr>
        <p:blipFill>
          <a:blip r:embed="rId3"/>
          <a:stretch>
            <a:fillRect/>
          </a:stretch>
        </p:blipFill>
        <p:spPr>
          <a:xfrm>
            <a:off x="685800" y="1027331"/>
            <a:ext cx="7772400" cy="5191602"/>
          </a:xfrm>
          <a:prstGeom prst="rect">
            <a:avLst/>
          </a:prstGeom>
        </p:spPr>
      </p:pic>
    </p:spTree>
    <p:extLst>
      <p:ext uri="{BB962C8B-B14F-4D97-AF65-F5344CB8AC3E}">
        <p14:creationId xmlns:p14="http://schemas.microsoft.com/office/powerpoint/2010/main" val="1883921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Other:</a:t>
            </a:r>
            <a:br>
              <a:rPr lang="en-US" dirty="0"/>
            </a:br>
            <a:r>
              <a:rPr lang="en-US" dirty="0"/>
              <a:t>WSJ on Softwood Lumber</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Does this say what the legal basis for US tariffs on Canadian lumber is?</a:t>
            </a:r>
          </a:p>
          <a:p>
            <a:r>
              <a:rPr lang="en-US" dirty="0"/>
              <a:t>Why is the timing of this considered bad?</a:t>
            </a:r>
          </a:p>
          <a:p>
            <a:r>
              <a:rPr lang="en-US" dirty="0"/>
              <a:t>Could US production meet US demand if there were no imports?</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65</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742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A3111-F322-4D47-98D6-282B3B4A3454}"/>
              </a:ext>
            </a:extLst>
          </p:cNvPr>
          <p:cNvSpPr>
            <a:spLocks noGrp="1"/>
          </p:cNvSpPr>
          <p:nvPr>
            <p:ph type="ftr" sz="quarter" idx="11"/>
          </p:nvPr>
        </p:nvSpPr>
        <p:spPr/>
        <p:txBody>
          <a:bodyPr/>
          <a:lstStyle/>
          <a:p>
            <a:pPr>
              <a:defRPr/>
            </a:pPr>
            <a:r>
              <a:rPr lang="en-US"/>
              <a:t>Class 2:  The State of Play II:  Other</a:t>
            </a:r>
          </a:p>
        </p:txBody>
      </p:sp>
      <p:sp>
        <p:nvSpPr>
          <p:cNvPr id="5" name="Slide Number Placeholder 4">
            <a:extLst>
              <a:ext uri="{FF2B5EF4-FFF2-40B4-BE49-F238E27FC236}">
                <a16:creationId xmlns:a16="http://schemas.microsoft.com/office/drawing/2014/main" id="{FD44435D-A94D-FE43-9FF5-AECE73B1716C}"/>
              </a:ext>
            </a:extLst>
          </p:cNvPr>
          <p:cNvSpPr>
            <a:spLocks noGrp="1"/>
          </p:cNvSpPr>
          <p:nvPr>
            <p:ph type="sldNum" sz="quarter" idx="12"/>
          </p:nvPr>
        </p:nvSpPr>
        <p:spPr/>
        <p:txBody>
          <a:bodyPr/>
          <a:lstStyle/>
          <a:p>
            <a:pPr>
              <a:defRPr/>
            </a:pPr>
            <a:fld id="{659DFB22-C7E9-9E4B-8431-4E4E88AD005A}" type="slidenum">
              <a:rPr lang="en-US" smtClean="0"/>
              <a:pPr>
                <a:defRPr/>
              </a:pPr>
              <a:t>66</a:t>
            </a:fld>
            <a:endParaRPr lang="en-US"/>
          </a:p>
        </p:txBody>
      </p:sp>
    </p:spTree>
    <p:extLst>
      <p:ext uri="{BB962C8B-B14F-4D97-AF65-F5344CB8AC3E}">
        <p14:creationId xmlns:p14="http://schemas.microsoft.com/office/powerpoint/2010/main" val="1976342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0:  Introduction &amp; Overview</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7</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498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from KOM</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p:txBody>
          <a:bodyPr/>
          <a:lstStyle/>
          <a:p>
            <a:r>
              <a:rPr lang="en-US" dirty="0"/>
              <a:t>How much has trade grown? why? </a:t>
            </a:r>
          </a:p>
          <a:p>
            <a:r>
              <a:rPr lang="en-US" dirty="0"/>
              <a:t>Who gains from trade?  </a:t>
            </a:r>
          </a:p>
          <a:p>
            <a:r>
              <a:rPr lang="en-US" dirty="0"/>
              <a:t>What does trade between two countries depend on?  </a:t>
            </a:r>
          </a:p>
          <a:p>
            <a:r>
              <a:rPr lang="en-US" dirty="0"/>
              <a:t>Why is the gravity model useful? </a:t>
            </a:r>
          </a:p>
          <a:p>
            <a:r>
              <a:rPr lang="en-US" dirty="0"/>
              <a:t>Do national borders interfere with trade? </a:t>
            </a:r>
          </a:p>
          <a:p>
            <a:r>
              <a:rPr lang="en-US" dirty="0"/>
              <a:t>Why is trade in services growing? </a:t>
            </a:r>
          </a:p>
        </p:txBody>
      </p:sp>
      <p:sp>
        <p:nvSpPr>
          <p:cNvPr id="4" name="Footer Placeholder 3">
            <a:extLst>
              <a:ext uri="{FF2B5EF4-FFF2-40B4-BE49-F238E27FC236}">
                <a16:creationId xmlns:a16="http://schemas.microsoft.com/office/drawing/2014/main" id="{A4A79D3E-9789-D048-B847-C3656DC434E9}"/>
              </a:ext>
            </a:extLst>
          </p:cNvPr>
          <p:cNvSpPr>
            <a:spLocks noGrp="1"/>
          </p:cNvSpPr>
          <p:nvPr>
            <p:ph type="ftr" sz="quarter" idx="11"/>
          </p:nvPr>
        </p:nvSpPr>
        <p:spPr/>
        <p:txBody>
          <a:bodyPr/>
          <a:lstStyle/>
          <a:p>
            <a:pPr>
              <a:defRPr/>
            </a:pPr>
            <a:r>
              <a:rPr lang="en-US"/>
              <a:t>Claas 1:  State of Play I: Trade Wars  </a:t>
            </a:r>
          </a:p>
        </p:txBody>
      </p:sp>
      <p:sp>
        <p:nvSpPr>
          <p:cNvPr id="5" name="Slide Number Placeholder 4">
            <a:extLst>
              <a:ext uri="{FF2B5EF4-FFF2-40B4-BE49-F238E27FC236}">
                <a16:creationId xmlns:a16="http://schemas.microsoft.com/office/drawing/2014/main" id="{E429F17F-23BB-344A-90D9-E6F2A2D91E9F}"/>
              </a:ext>
            </a:extLst>
          </p:cNvPr>
          <p:cNvSpPr>
            <a:spLocks noGrp="1"/>
          </p:cNvSpPr>
          <p:nvPr>
            <p:ph type="sldNum" sz="quarter" idx="12"/>
          </p:nvPr>
        </p:nvSpPr>
        <p:spPr/>
        <p:txBody>
          <a:bodyPr/>
          <a:lstStyle/>
          <a:p>
            <a:pPr>
              <a:defRPr/>
            </a:pPr>
            <a:fld id="{659DFB22-C7E9-9E4B-8431-4E4E88AD005A}" type="slidenum">
              <a:rPr lang="en-US" smtClean="0"/>
              <a:pPr>
                <a:defRPr/>
              </a:pPr>
              <a:t>8</a:t>
            </a:fld>
            <a:endParaRPr lang="en-US"/>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634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F954-7B53-1141-8301-BEA4F925F4AC}"/>
              </a:ext>
            </a:extLst>
          </p:cNvPr>
          <p:cNvSpPr>
            <a:spLocks noGrp="1"/>
          </p:cNvSpPr>
          <p:nvPr>
            <p:ph type="title"/>
          </p:nvPr>
        </p:nvSpPr>
        <p:spPr/>
        <p:txBody>
          <a:bodyPr/>
          <a:lstStyle/>
          <a:p>
            <a:r>
              <a:rPr lang="en-US" dirty="0"/>
              <a:t>Brexit</a:t>
            </a:r>
          </a:p>
        </p:txBody>
      </p:sp>
      <p:sp>
        <p:nvSpPr>
          <p:cNvPr id="3" name="Content Placeholder 2">
            <a:extLst>
              <a:ext uri="{FF2B5EF4-FFF2-40B4-BE49-F238E27FC236}">
                <a16:creationId xmlns:a16="http://schemas.microsoft.com/office/drawing/2014/main" id="{238C8B56-DCE4-4846-909C-ADE6BC4791FD}"/>
              </a:ext>
            </a:extLst>
          </p:cNvPr>
          <p:cNvSpPr>
            <a:spLocks noGrp="1"/>
          </p:cNvSpPr>
          <p:nvPr>
            <p:ph idx="1"/>
          </p:nvPr>
        </p:nvSpPr>
        <p:spPr/>
        <p:txBody>
          <a:bodyPr/>
          <a:lstStyle/>
          <a:p>
            <a:r>
              <a:rPr lang="en-US" dirty="0"/>
              <a:t>Brexit Timeline</a:t>
            </a:r>
          </a:p>
          <a:p>
            <a:pPr lvl="1"/>
            <a:r>
              <a:rPr lang="en-US" dirty="0"/>
              <a:t>Jun 23, 2016:  Referendum</a:t>
            </a:r>
          </a:p>
          <a:p>
            <a:pPr lvl="2"/>
            <a:r>
              <a:rPr lang="en-US" dirty="0"/>
              <a:t>UK votes to leave EU</a:t>
            </a:r>
          </a:p>
          <a:p>
            <a:pPr lvl="1"/>
            <a:r>
              <a:rPr lang="en-US" dirty="0"/>
              <a:t>Mar 29, 2017:  EU exit provision triggered</a:t>
            </a:r>
          </a:p>
          <a:p>
            <a:pPr lvl="2"/>
            <a:r>
              <a:rPr lang="en-US" dirty="0"/>
              <a:t>UK PM initiates 2-year exit process</a:t>
            </a:r>
          </a:p>
          <a:p>
            <a:pPr lvl="1"/>
            <a:r>
              <a:rPr lang="en-US" dirty="0"/>
              <a:t>2019: Several extensions asked and given</a:t>
            </a:r>
          </a:p>
          <a:p>
            <a:pPr lvl="1"/>
            <a:r>
              <a:rPr lang="en-US" dirty="0"/>
              <a:t>Jan 31, 2020:  UK leaves EU</a:t>
            </a:r>
          </a:p>
          <a:p>
            <a:pPr lvl="2"/>
            <a:r>
              <a:rPr lang="en-US" dirty="0"/>
              <a:t>Transition period (policies unchanged) thru 2020</a:t>
            </a:r>
          </a:p>
          <a:p>
            <a:pPr lvl="1"/>
            <a:r>
              <a:rPr lang="en-US" dirty="0"/>
              <a:t>Dec 31, 2020:  Transition period ends</a:t>
            </a:r>
          </a:p>
          <a:p>
            <a:pPr lvl="1"/>
            <a:endParaRPr lang="en-US" dirty="0"/>
          </a:p>
          <a:p>
            <a:pPr lvl="1"/>
            <a:endParaRPr lang="en-US" dirty="0"/>
          </a:p>
        </p:txBody>
      </p:sp>
      <p:sp>
        <p:nvSpPr>
          <p:cNvPr id="4" name="Footer Placeholder 3">
            <a:extLst>
              <a:ext uri="{FF2B5EF4-FFF2-40B4-BE49-F238E27FC236}">
                <a16:creationId xmlns:a16="http://schemas.microsoft.com/office/drawing/2014/main" id="{1FAAE3D9-930E-8E41-A07A-4C424A881A9E}"/>
              </a:ext>
            </a:extLst>
          </p:cNvPr>
          <p:cNvSpPr>
            <a:spLocks noGrp="1"/>
          </p:cNvSpPr>
          <p:nvPr>
            <p:ph type="ftr" sz="quarter" idx="11"/>
          </p:nvPr>
        </p:nvSpPr>
        <p:spPr/>
        <p:txBody>
          <a:bodyPr/>
          <a:lstStyle/>
          <a:p>
            <a:pPr>
              <a:defRPr/>
            </a:pPr>
            <a:r>
              <a:rPr lang="en-US"/>
              <a:t>Class 2:  State of Play II:  Other</a:t>
            </a:r>
          </a:p>
        </p:txBody>
      </p:sp>
      <p:sp>
        <p:nvSpPr>
          <p:cNvPr id="5" name="Slide Number Placeholder 4">
            <a:extLst>
              <a:ext uri="{FF2B5EF4-FFF2-40B4-BE49-F238E27FC236}">
                <a16:creationId xmlns:a16="http://schemas.microsoft.com/office/drawing/2014/main" id="{D3BCE128-8B29-0D42-BAAE-4F67F2D11BA2}"/>
              </a:ext>
            </a:extLst>
          </p:cNvPr>
          <p:cNvSpPr>
            <a:spLocks noGrp="1"/>
          </p:cNvSpPr>
          <p:nvPr>
            <p:ph type="sldNum" sz="quarter" idx="12"/>
          </p:nvPr>
        </p:nvSpPr>
        <p:spPr/>
        <p:txBody>
          <a:bodyPr/>
          <a:lstStyle/>
          <a:p>
            <a:pPr>
              <a:defRPr/>
            </a:pPr>
            <a:fld id="{659DFB22-C7E9-9E4B-8431-4E4E88AD005A}" type="slidenum">
              <a:rPr lang="en-US" smtClean="0"/>
              <a:pPr>
                <a:defRPr/>
              </a:pPr>
              <a:t>9</a:t>
            </a:fld>
            <a:endParaRPr lang="en-US"/>
          </a:p>
        </p:txBody>
      </p:sp>
    </p:spTree>
    <p:extLst>
      <p:ext uri="{BB962C8B-B14F-4D97-AF65-F5344CB8AC3E}">
        <p14:creationId xmlns:p14="http://schemas.microsoft.com/office/powerpoint/2010/main" val="248396639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109431</TotalTime>
  <Words>4219</Words>
  <Application>Microsoft Macintosh PowerPoint</Application>
  <PresentationFormat>On-screen Show (4:3)</PresentationFormat>
  <Paragraphs>595</Paragraphs>
  <Slides>66</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Default Design</vt:lpstr>
      <vt:lpstr>Class 2  The State of Play in International Trade and Trade Policy II:   Other  by Alan V. Deardorff University of Michigan 2022</vt:lpstr>
      <vt:lpstr>Announcements</vt:lpstr>
      <vt:lpstr>Pause for News</vt:lpstr>
      <vt:lpstr>State of Play:  Other</vt:lpstr>
      <vt:lpstr>World Trade Growth</vt:lpstr>
      <vt:lpstr>World Trade Growth</vt:lpstr>
      <vt:lpstr>Pause for Discussion</vt:lpstr>
      <vt:lpstr>Questions from KOM</vt:lpstr>
      <vt:lpstr>Brexit</vt:lpstr>
      <vt:lpstr>Brexit</vt:lpstr>
      <vt:lpstr>Brexit</vt:lpstr>
      <vt:lpstr>Brexit</vt:lpstr>
      <vt:lpstr>Brexit</vt:lpstr>
      <vt:lpstr>Pause for Discussion</vt:lpstr>
      <vt:lpstr>Questions on Brexit (Kirkegaard)</vt:lpstr>
      <vt:lpstr>Questions on Brexit  (Castle)</vt:lpstr>
      <vt:lpstr>Questions on Brexit  (Parker)</vt:lpstr>
      <vt:lpstr>Pandemic and Trade</vt:lpstr>
      <vt:lpstr>PowerPoint Presentation</vt:lpstr>
      <vt:lpstr>PowerPoint Presentation</vt:lpstr>
      <vt:lpstr>Pandemic and Trade</vt:lpstr>
      <vt:lpstr>Pandemic and Trade</vt:lpstr>
      <vt:lpstr>PowerPoint Presentation</vt:lpstr>
      <vt:lpstr>PowerPoint Presentation</vt:lpstr>
      <vt:lpstr>PowerPoint Presentation</vt:lpstr>
      <vt:lpstr>PowerPoint Presentation</vt:lpstr>
      <vt:lpstr>Pandemic and Trade</vt:lpstr>
      <vt:lpstr>PowerPoint Presentation</vt:lpstr>
      <vt:lpstr>Pandemic and Trade</vt:lpstr>
      <vt:lpstr>Pause for Discussion</vt:lpstr>
      <vt:lpstr>Questions on Pandemic (OECD)</vt:lpstr>
      <vt:lpstr>Questions on Pandemic  (GDPC)</vt:lpstr>
      <vt:lpstr>China Trade Actions</vt:lpstr>
      <vt:lpstr>China Trade Actions</vt:lpstr>
      <vt:lpstr>China Trade Actions</vt:lpstr>
      <vt:lpstr>China Trade Actions</vt:lpstr>
      <vt:lpstr>Pause for Discussion</vt:lpstr>
      <vt:lpstr>Questions on  China Trade Actions</vt:lpstr>
      <vt:lpstr>Russia Sanctions</vt:lpstr>
      <vt:lpstr>Russia Sanctions, Gov’t</vt:lpstr>
      <vt:lpstr>Russia Sanctions, Gov’t</vt:lpstr>
      <vt:lpstr>Russia Sanctions, Gov’t</vt:lpstr>
      <vt:lpstr>Russia Sanctions, Gov’t</vt:lpstr>
      <vt:lpstr>Russia Sanctions, Gov’t</vt:lpstr>
      <vt:lpstr>Russia Sanctions, Private</vt:lpstr>
      <vt:lpstr>Russia Sanctions, Private</vt:lpstr>
      <vt:lpstr>Russia Sanctions, Private</vt:lpstr>
      <vt:lpstr>Russia Sanctions, Private</vt:lpstr>
      <vt:lpstr>Russia Sanctions, Private</vt:lpstr>
      <vt:lpstr>Pause for Discussion</vt:lpstr>
      <vt:lpstr>Questions on  Russia Sanctions</vt:lpstr>
      <vt:lpstr>Other Disputes and Actions</vt:lpstr>
      <vt:lpstr>Pause for Discussion</vt:lpstr>
      <vt:lpstr>Questions on Other: Economist on IPEF</vt:lpstr>
      <vt:lpstr>PowerPoint Presentation</vt:lpstr>
      <vt:lpstr>Questions on Other: Politi &amp; Brower on Solar Panels</vt:lpstr>
      <vt:lpstr>PowerPoint Presentation</vt:lpstr>
      <vt:lpstr>Questions on Other: Baby Formula Shortage</vt:lpstr>
      <vt:lpstr>PowerPoint Presentation</vt:lpstr>
      <vt:lpstr>Questions on Other: Agyemang on Digital Service Tax</vt:lpstr>
      <vt:lpstr>Questions on Other: Hayashi on Digital Service Tax</vt:lpstr>
      <vt:lpstr>PowerPoint Presentation</vt:lpstr>
      <vt:lpstr>Questions on Other: Medina on Avocado Ban</vt:lpstr>
      <vt:lpstr>PowerPoint Presentation</vt:lpstr>
      <vt:lpstr>Questions on Other: WSJ on Softwood Lumber</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International Economics Introduction and Overview</dc:title>
  <dc:creator>Ford School</dc:creator>
  <cp:lastModifiedBy>Deardorff, Alan</cp:lastModifiedBy>
  <cp:revision>166</cp:revision>
  <cp:lastPrinted>2022-08-24T17:36:53Z</cp:lastPrinted>
  <dcterms:created xsi:type="dcterms:W3CDTF">2011-01-03T19:29:08Z</dcterms:created>
  <dcterms:modified xsi:type="dcterms:W3CDTF">2022-09-06T13:57:19Z</dcterms:modified>
</cp:coreProperties>
</file>